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351" r:id="rId3"/>
    <p:sldId id="352" r:id="rId4"/>
    <p:sldId id="353" r:id="rId5"/>
    <p:sldId id="259" r:id="rId6"/>
    <p:sldId id="257" r:id="rId7"/>
    <p:sldId id="274" r:id="rId8"/>
    <p:sldId id="275" r:id="rId9"/>
    <p:sldId id="276" r:id="rId10"/>
    <p:sldId id="277" r:id="rId11"/>
    <p:sldId id="278" r:id="rId12"/>
    <p:sldId id="279" r:id="rId13"/>
    <p:sldId id="280" r:id="rId14"/>
    <p:sldId id="281" r:id="rId15"/>
    <p:sldId id="282" r:id="rId16"/>
    <p:sldId id="283" r:id="rId17"/>
    <p:sldId id="284" r:id="rId18"/>
    <p:sldId id="285" r:id="rId19"/>
    <p:sldId id="286" r:id="rId20"/>
    <p:sldId id="287" r:id="rId21"/>
    <p:sldId id="288" r:id="rId22"/>
    <p:sldId id="289" r:id="rId23"/>
    <p:sldId id="290" r:id="rId24"/>
    <p:sldId id="294" r:id="rId25"/>
    <p:sldId id="295" r:id="rId26"/>
    <p:sldId id="292" r:id="rId27"/>
    <p:sldId id="291" r:id="rId28"/>
    <p:sldId id="296" r:id="rId29"/>
    <p:sldId id="297" r:id="rId30"/>
    <p:sldId id="298" r:id="rId31"/>
    <p:sldId id="299" r:id="rId32"/>
    <p:sldId id="354" r:id="rId33"/>
    <p:sldId id="355" r:id="rId34"/>
    <p:sldId id="300" r:id="rId35"/>
    <p:sldId id="301" r:id="rId36"/>
    <p:sldId id="302" r:id="rId37"/>
    <p:sldId id="303" r:id="rId38"/>
    <p:sldId id="356" r:id="rId39"/>
    <p:sldId id="305" r:id="rId40"/>
    <p:sldId id="304" r:id="rId41"/>
    <p:sldId id="308" r:id="rId42"/>
    <p:sldId id="309" r:id="rId43"/>
    <p:sldId id="310" r:id="rId44"/>
    <p:sldId id="311" r:id="rId45"/>
    <p:sldId id="307" r:id="rId46"/>
    <p:sldId id="306" r:id="rId47"/>
    <p:sldId id="313" r:id="rId48"/>
    <p:sldId id="357" r:id="rId49"/>
    <p:sldId id="314" r:id="rId50"/>
    <p:sldId id="315" r:id="rId51"/>
    <p:sldId id="316" r:id="rId52"/>
    <p:sldId id="317" r:id="rId53"/>
    <p:sldId id="325" r:id="rId54"/>
    <p:sldId id="324" r:id="rId55"/>
    <p:sldId id="318" r:id="rId56"/>
    <p:sldId id="319" r:id="rId57"/>
    <p:sldId id="323" r:id="rId58"/>
    <p:sldId id="322" r:id="rId59"/>
    <p:sldId id="321" r:id="rId60"/>
    <p:sldId id="320" r:id="rId61"/>
    <p:sldId id="326" r:id="rId62"/>
    <p:sldId id="327" r:id="rId63"/>
    <p:sldId id="328" r:id="rId64"/>
    <p:sldId id="329" r:id="rId65"/>
    <p:sldId id="330" r:id="rId66"/>
    <p:sldId id="331" r:id="rId67"/>
    <p:sldId id="333" r:id="rId68"/>
    <p:sldId id="334" r:id="rId69"/>
    <p:sldId id="336" r:id="rId70"/>
    <p:sldId id="335" r:id="rId71"/>
    <p:sldId id="337" r:id="rId72"/>
    <p:sldId id="338" r:id="rId73"/>
    <p:sldId id="339" r:id="rId74"/>
    <p:sldId id="348" r:id="rId75"/>
    <p:sldId id="340" r:id="rId76"/>
    <p:sldId id="341" r:id="rId77"/>
    <p:sldId id="342" r:id="rId78"/>
    <p:sldId id="343" r:id="rId79"/>
    <p:sldId id="344" r:id="rId80"/>
    <p:sldId id="345" r:id="rId81"/>
    <p:sldId id="346" r:id="rId82"/>
    <p:sldId id="347" r:id="rId83"/>
    <p:sldId id="349" r:id="rId84"/>
    <p:sldId id="350" r:id="rId85"/>
    <p:sldId id="265" r:id="rId86"/>
    <p:sldId id="266" r:id="rId87"/>
    <p:sldId id="267" r:id="rId88"/>
    <p:sldId id="268" r:id="rId89"/>
    <p:sldId id="272" r:id="rId9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p:scale>
          <a:sx n="79" d="100"/>
          <a:sy n="79" d="100"/>
        </p:scale>
        <p:origin x="-342" y="30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6" Type="http://schemas.openxmlformats.org/officeDocument/2006/relationships/slide" Target="slides/slide75.xml"/><Relationship Id="rId84" Type="http://schemas.openxmlformats.org/officeDocument/2006/relationships/slide" Target="slides/slide83.xml"/><Relationship Id="rId89" Type="http://schemas.openxmlformats.org/officeDocument/2006/relationships/slide" Target="slides/slide88.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74" Type="http://schemas.openxmlformats.org/officeDocument/2006/relationships/slide" Target="slides/slide73.xml"/><Relationship Id="rId79" Type="http://schemas.openxmlformats.org/officeDocument/2006/relationships/slide" Target="slides/slide78.xml"/><Relationship Id="rId87" Type="http://schemas.openxmlformats.org/officeDocument/2006/relationships/slide" Target="slides/slide86.xml"/><Relationship Id="rId5" Type="http://schemas.openxmlformats.org/officeDocument/2006/relationships/slide" Target="slides/slide4.xml"/><Relationship Id="rId61" Type="http://schemas.openxmlformats.org/officeDocument/2006/relationships/slide" Target="slides/slide60.xml"/><Relationship Id="rId82" Type="http://schemas.openxmlformats.org/officeDocument/2006/relationships/slide" Target="slides/slide81.xml"/><Relationship Id="rId90" Type="http://schemas.openxmlformats.org/officeDocument/2006/relationships/slide" Target="slides/slide89.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ru-RU"/>
              <a:t>Образец заголовка</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a:t>Образец подзаголовка</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ru-RU"/>
              <a:t>Образец заголовка</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ru-RU"/>
              <a:t>Образец заголовка</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a:t>Образец текста</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Vertical Text Placeholder 2"/>
          <p:cNvSpPr>
            <a:spLocks noGrp="1"/>
          </p:cNvSpPr>
          <p:nvPr>
            <p:ph type="body" orient="vert" idx="1"/>
          </p:nvPr>
        </p:nvSpPr>
        <p:spPr/>
        <p:txBody>
          <a:bodyPr vert="eaVert" ancho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ru-RU"/>
              <a:t>Образец заголовка</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ru-RU"/>
              <a:t>Образец заголовка</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ru-RU"/>
              <a:t>Образец заголовка</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ru-RU"/>
              <a:t>Образец заголовка</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ru-RU"/>
              <a:t>Образец заголовка</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a:t>Образец текста</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ru-RU"/>
              <a:t>Образец заголовка</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ru-RU"/>
              <a:t>Образец заголовка</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a:t>Вставка рисунка</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dirty="0"/>
              <a:pPr/>
              <a:t>11/30/2023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ru-RU"/>
              <a:t>Образец заголовка</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11/30/2023</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accent2">
              <a:lumMod val="7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4.png"/><Relationship Id="rId4" Type="http://schemas.openxmlformats.org/officeDocument/2006/relationships/image" Target="../media/image2.png"/></Relationships>
</file>

<file path=ppt/slides/_rels/slide1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1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2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2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3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3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5.png"/><Relationship Id="rId4" Type="http://schemas.openxmlformats.org/officeDocument/2006/relationships/image" Target="../media/image2.png"/></Relationships>
</file>

<file path=ppt/slides/_rels/slide3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6.png"/><Relationship Id="rId4" Type="http://schemas.openxmlformats.org/officeDocument/2006/relationships/image" Target="../media/image2.png"/></Relationships>
</file>

<file path=ppt/slides/_rels/slide3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2.png"/></Relationships>
</file>

<file path=ppt/slides/_rels/slide3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7.png"/><Relationship Id="rId4" Type="http://schemas.openxmlformats.org/officeDocument/2006/relationships/image" Target="../media/image2.png"/></Relationships>
</file>

<file path=ppt/slides/_rels/slide3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8.png"/><Relationship Id="rId4" Type="http://schemas.openxmlformats.org/officeDocument/2006/relationships/image" Target="../media/image2.png"/></Relationships>
</file>

<file path=ppt/slides/_rels/slide3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9.png"/><Relationship Id="rId4" Type="http://schemas.openxmlformats.org/officeDocument/2006/relationships/image" Target="../media/image2.png"/></Relationships>
</file>

<file path=ppt/slides/_rels/slide3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0.png"/><Relationship Id="rId4" Type="http://schemas.openxmlformats.org/officeDocument/2006/relationships/image" Target="../media/image2.png"/></Relationships>
</file>

<file path=ppt/slides/_rels/slide3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2.png"/></Relationships>
</file>

<file path=ppt/slides/_rels/slide4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4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1.png"/><Relationship Id="rId4" Type="http://schemas.openxmlformats.org/officeDocument/2006/relationships/image" Target="../media/image2.png"/></Relationships>
</file>

<file path=ppt/slides/_rels/slide4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2.png"/><Relationship Id="rId4" Type="http://schemas.openxmlformats.org/officeDocument/2006/relationships/image" Target="../media/image2.png"/></Relationships>
</file>

<file path=ppt/slides/_rels/slide4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5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3.png"/><Relationship Id="rId4" Type="http://schemas.openxmlformats.org/officeDocument/2006/relationships/image" Target="../media/image2.png"/></Relationships>
</file>

<file path=ppt/slides/_rels/slide5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4.png"/><Relationship Id="rId4" Type="http://schemas.openxmlformats.org/officeDocument/2006/relationships/image" Target="../media/image2.png"/></Relationships>
</file>

<file path=ppt/slides/_rels/slide5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5.png"/><Relationship Id="rId4" Type="http://schemas.openxmlformats.org/officeDocument/2006/relationships/image" Target="../media/image2.png"/></Relationships>
</file>

<file path=ppt/slides/_rels/slide5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5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6.png"/><Relationship Id="rId4" Type="http://schemas.openxmlformats.org/officeDocument/2006/relationships/image" Target="../media/image2.png"/></Relationships>
</file>

<file path=ppt/slides/_rels/slide5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5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5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7.png"/><Relationship Id="rId4" Type="http://schemas.openxmlformats.org/officeDocument/2006/relationships/image" Target="../media/image2.png"/></Relationships>
</file>

<file path=ppt/slides/_rels/slide5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8.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6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19.png"/><Relationship Id="rId4" Type="http://schemas.openxmlformats.org/officeDocument/2006/relationships/image" Target="../media/image2.png"/></Relationships>
</file>

<file path=ppt/slides/_rels/slide6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0.png"/><Relationship Id="rId4" Type="http://schemas.openxmlformats.org/officeDocument/2006/relationships/image" Target="../media/image2.png"/></Relationships>
</file>

<file path=ppt/slides/_rels/slide6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1.png"/><Relationship Id="rId4" Type="http://schemas.openxmlformats.org/officeDocument/2006/relationships/image" Target="../media/image2.png"/></Relationships>
</file>

<file path=ppt/slides/_rels/slide6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2.png"/><Relationship Id="rId4" Type="http://schemas.openxmlformats.org/officeDocument/2006/relationships/image" Target="../media/image2.png"/></Relationships>
</file>

<file path=ppt/slides/_rels/slide6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6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3.png"/><Relationship Id="rId4" Type="http://schemas.openxmlformats.org/officeDocument/2006/relationships/image" Target="../media/image2.png"/></Relationships>
</file>

<file path=ppt/slides/_rels/slide6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4.png"/><Relationship Id="rId4" Type="http://schemas.openxmlformats.org/officeDocument/2006/relationships/image" Target="../media/image2.png"/></Relationships>
</file>

<file path=ppt/slides/_rels/slide6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6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5.png"/><Relationship Id="rId4" Type="http://schemas.openxmlformats.org/officeDocument/2006/relationships/image" Target="../media/image2.png"/></Relationships>
</file>

<file path=ppt/slides/_rels/slide6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6.pn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7.png"/><Relationship Id="rId4" Type="http://schemas.openxmlformats.org/officeDocument/2006/relationships/image" Target="../media/image2.png"/></Relationships>
</file>

<file path=ppt/slides/_rels/slide7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8.png"/><Relationship Id="rId4" Type="http://schemas.openxmlformats.org/officeDocument/2006/relationships/image" Target="../media/image2.png"/></Relationships>
</file>

<file path=ppt/slides/_rels/slide7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9.png"/><Relationship Id="rId4" Type="http://schemas.openxmlformats.org/officeDocument/2006/relationships/image" Target="../media/image2.png"/></Relationships>
</file>

<file path=ppt/slides/_rels/slide7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30.png"/><Relationship Id="rId4" Type="http://schemas.openxmlformats.org/officeDocument/2006/relationships/image" Target="../media/image2.png"/></Relationships>
</file>

<file path=ppt/slides/_rels/slide7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7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0.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2.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31.jpeg"/></Relationships>
</file>

<file path=ppt/slides/_rels/slide8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32.png"/></Relationships>
</file>

<file path=ppt/slides/_rels/slide8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2.png"/><Relationship Id="rId4" Type="http://schemas.openxmlformats.org/officeDocument/2006/relationships/image" Target="../media/image33.jpeg"/></Relationships>
</file>

<file path=ppt/slides/_rels/slide88.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8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png"/><Relationship Id="rId1" Type="http://schemas.openxmlformats.org/officeDocument/2006/relationships/slideLayout" Target="../slideLayouts/slideLayout4.xml"/><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80599F9-B004-432A-9949-902A2F6F4654}"/>
              </a:ext>
            </a:extLst>
          </p:cNvPr>
          <p:cNvSpPr>
            <a:spLocks noGrp="1"/>
          </p:cNvSpPr>
          <p:nvPr>
            <p:ph type="ctrTitle"/>
          </p:nvPr>
        </p:nvSpPr>
        <p:spPr>
          <a:xfrm>
            <a:off x="545672" y="1869436"/>
            <a:ext cx="11015934" cy="2206784"/>
          </a:xfrm>
        </p:spPr>
        <p:txBody>
          <a:bodyPr>
            <a:normAutofit/>
          </a:bodyPr>
          <a:lstStyle/>
          <a:p>
            <a:pPr algn="ctr"/>
            <a:r>
              <a:rPr lang="ru-RU" b="1" dirty="0" smtClean="0"/>
              <a:t>«Основы современной энергетики»</a:t>
            </a:r>
            <a:endParaRPr lang="ru-RU" dirty="0"/>
          </a:p>
        </p:txBody>
      </p:sp>
      <p:grpSp>
        <p:nvGrpSpPr>
          <p:cNvPr id="10" name="Группа 9">
            <a:extLst>
              <a:ext uri="{FF2B5EF4-FFF2-40B4-BE49-F238E27FC236}">
                <a16:creationId xmlns:a16="http://schemas.microsoft.com/office/drawing/2014/main" xmlns="" id="{89621B3D-A8EC-4962-B4E6-6E4083297A88}"/>
              </a:ext>
            </a:extLst>
          </p:cNvPr>
          <p:cNvGrpSpPr/>
          <p:nvPr/>
        </p:nvGrpSpPr>
        <p:grpSpPr>
          <a:xfrm>
            <a:off x="10956784" y="7604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048DED57-0CD6-4486-9CB0-6C4118796C35}"/>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51B450C6-5638-436B-B52D-6273484486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001CD7C-9059-4725-ACEB-22142012373F}"/>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19458" name="Rectangle 2"/>
          <p:cNvSpPr>
            <a:spLocks noChangeArrowheads="1"/>
          </p:cNvSpPr>
          <p:nvPr/>
        </p:nvSpPr>
        <p:spPr bwMode="auto">
          <a:xfrm>
            <a:off x="4677401" y="5866040"/>
            <a:ext cx="2139368"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dirty="0" smtClean="0">
                <a:ln>
                  <a:noFill/>
                </a:ln>
                <a:solidFill>
                  <a:schemeClr val="tx1"/>
                </a:solidFill>
                <a:effectLst/>
                <a:latin typeface="Arial" pitchFamily="34" charset="0"/>
                <a:ea typeface="Times New Roman" pitchFamily="18" charset="0"/>
                <a:cs typeface="Times New Roman" pitchFamily="18" charset="0"/>
              </a:rPr>
              <a:t>г. Ростов-на-Дону </a:t>
            </a:r>
          </a:p>
          <a:p>
            <a:pPr marL="0" marR="0" lvl="0" indent="450850" algn="ctr" defTabSz="914400" rtl="0" eaLnBrk="1" fontAlgn="base" latinLnBrk="0" hangingPunct="1">
              <a:lnSpc>
                <a:spcPct val="100000"/>
              </a:lnSpc>
              <a:spcBef>
                <a:spcPct val="0"/>
              </a:spcBef>
              <a:spcAft>
                <a:spcPct val="0"/>
              </a:spcAft>
              <a:buClrTx/>
              <a:buSzTx/>
              <a:buFontTx/>
              <a:buNone/>
              <a:tabLst/>
            </a:pPr>
            <a:r>
              <a:rPr lang="ru-RU" sz="1400" dirty="0" smtClean="0">
                <a:latin typeface="Arial" pitchFamily="34" charset="0"/>
                <a:cs typeface="Times New Roman" pitchFamily="18" charset="0"/>
              </a:rPr>
              <a:t>2023</a:t>
            </a:r>
            <a:endParaRPr kumimoji="0" lang="ru-RU" sz="1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2970460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4511400" y="303426"/>
            <a:ext cx="2823209" cy="369332"/>
          </a:xfrm>
          <a:prstGeom prst="rect">
            <a:avLst/>
          </a:prstGeom>
        </p:spPr>
        <p:txBody>
          <a:bodyPr wrap="none">
            <a:spAutoFit/>
          </a:bodyPr>
          <a:lstStyle/>
          <a:p>
            <a:r>
              <a:rPr lang="ru-RU" dirty="0" smtClean="0"/>
              <a:t>цифровая подстанция</a:t>
            </a:r>
            <a:endParaRPr lang="ru-RU" dirty="0"/>
          </a:p>
        </p:txBody>
      </p:sp>
      <p:pic>
        <p:nvPicPr>
          <p:cNvPr id="8" name="Рисунок 7"/>
          <p:cNvPicPr/>
          <p:nvPr/>
        </p:nvPicPr>
        <p:blipFill>
          <a:blip r:embed="rId5"/>
          <a:srcRect/>
          <a:stretch>
            <a:fillRect/>
          </a:stretch>
        </p:blipFill>
        <p:spPr bwMode="auto">
          <a:xfrm>
            <a:off x="2372498" y="865229"/>
            <a:ext cx="7858897" cy="5263722"/>
          </a:xfrm>
          <a:prstGeom prst="rect">
            <a:avLst/>
          </a:prstGeom>
          <a:noFill/>
          <a:ln w="9525">
            <a:noFill/>
            <a:miter lim="800000"/>
            <a:headEnd/>
            <a:tailEnd/>
          </a:ln>
        </p:spPr>
      </p:pic>
    </p:spTree>
    <p:extLst>
      <p:ext uri="{BB962C8B-B14F-4D97-AF65-F5344CB8AC3E}">
        <p14:creationId xmlns:p14="http://schemas.microsoft.com/office/powerpoint/2010/main" val="396510120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716691" y="1523652"/>
            <a:ext cx="11129319" cy="1785104"/>
          </a:xfrm>
          <a:prstGeom prst="rect">
            <a:avLst/>
          </a:prstGeom>
        </p:spPr>
        <p:txBody>
          <a:bodyPr wrap="square">
            <a:spAutoFit/>
          </a:bodyPr>
          <a:lstStyle/>
          <a:p>
            <a:r>
              <a:rPr lang="ru-RU" sz="2200" dirty="0" smtClean="0"/>
              <a:t>ГОСТ  Р  54325-2011  Сети  и  системы  связи  на  подстанциях.  Часть  2. Термины  и  определения.  Стандарт  является  модифицированным  по отношению  к  международному  документу  IEC/TS  61850-2:2003.  Стандарт устанавливает термины и определения понятий в области сетей и систем связи на подстанциях</a:t>
            </a:r>
            <a:endParaRPr lang="ru-RU" sz="2200" dirty="0"/>
          </a:p>
        </p:txBody>
      </p:sp>
      <p:sp>
        <p:nvSpPr>
          <p:cNvPr id="38913" name="Rectangle 1"/>
          <p:cNvSpPr>
            <a:spLocks noChangeArrowheads="1"/>
          </p:cNvSpPr>
          <p:nvPr/>
        </p:nvSpPr>
        <p:spPr bwMode="auto">
          <a:xfrm>
            <a:off x="3855308" y="667265"/>
            <a:ext cx="481625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общеотраслевых НТД</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Прямоугольник 8"/>
          <p:cNvSpPr/>
          <p:nvPr/>
        </p:nvSpPr>
        <p:spPr>
          <a:xfrm>
            <a:off x="799070" y="3574353"/>
            <a:ext cx="11392930" cy="2800767"/>
          </a:xfrm>
          <a:prstGeom prst="rect">
            <a:avLst/>
          </a:prstGeom>
        </p:spPr>
        <p:txBody>
          <a:bodyPr wrap="square">
            <a:spAutoFit/>
          </a:bodyPr>
          <a:lstStyle/>
          <a:p>
            <a:r>
              <a:rPr lang="ru-RU" sz="2200" dirty="0" smtClean="0"/>
              <a:t>ГОСТ Р МЭК 61850-3-2005. Сети и системы связи на подстанциях. Часть 3. Основные требования [6]. В стандарте определены основные требования к сетям связи, особенно к их качеству, а также требования к окружающей среде, источникам  питания  и  рекомендации  по  совместимости  этих  требований  с другими  стандартами  и  спецификациями  на  системы  автоматизации подстанций.  Стандарт  определяет  связь  между  интеллектуальными электронными  устройствами  (ИЭУ)  и  соответствующими  системными требованиями</a:t>
            </a:r>
            <a:endParaRPr lang="ru-RU" sz="2200" dirty="0"/>
          </a:p>
        </p:txBody>
      </p:sp>
    </p:spTree>
    <p:extLst>
      <p:ext uri="{BB962C8B-B14F-4D97-AF65-F5344CB8AC3E}">
        <p14:creationId xmlns:p14="http://schemas.microsoft.com/office/powerpoint/2010/main" val="39651012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Rectangle 1"/>
          <p:cNvSpPr>
            <a:spLocks noChangeArrowheads="1"/>
          </p:cNvSpPr>
          <p:nvPr/>
        </p:nvSpPr>
        <p:spPr bwMode="auto">
          <a:xfrm>
            <a:off x="3855308" y="667265"/>
            <a:ext cx="481625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общеотраслевых НТД</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Прямоугольник 8"/>
          <p:cNvSpPr/>
          <p:nvPr/>
        </p:nvSpPr>
        <p:spPr>
          <a:xfrm>
            <a:off x="1655804" y="1488119"/>
            <a:ext cx="9712411" cy="4893647"/>
          </a:xfrm>
          <a:prstGeom prst="rect">
            <a:avLst/>
          </a:prstGeom>
        </p:spPr>
        <p:txBody>
          <a:bodyPr wrap="square">
            <a:spAutoFit/>
          </a:bodyPr>
          <a:lstStyle/>
          <a:p>
            <a:r>
              <a:rPr lang="ru-RU" sz="2400" dirty="0" smtClean="0"/>
              <a:t>ГОСТ  Р  МЭК  61850-5-2011.  Сети  и  системы  связи  на  подстанциях. Требования  к  связи  для  функций  и  моделей  устройств.  Спецификации стандарта определяют требования к связи функций, исполняемых системами автоматизации подстанции, и моделей устройств. Определены все известные функции и установлены требования к их связи. Описание функций применено не для стандартизации функций, а для определения  требований  к  связи  между  техническими  сервисами  и подстанцией, а также требований к связи между ИЭУ в пределах подстанции. Основная задача заключается в обеспечении функциональной совместимости в любых коммуникационных отношениях. </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9" name="Прямоугольник 8"/>
          <p:cNvSpPr/>
          <p:nvPr/>
        </p:nvSpPr>
        <p:spPr>
          <a:xfrm>
            <a:off x="642552" y="1424768"/>
            <a:ext cx="11005750" cy="4832092"/>
          </a:xfrm>
          <a:prstGeom prst="rect">
            <a:avLst/>
          </a:prstGeom>
        </p:spPr>
        <p:txBody>
          <a:bodyPr wrap="square">
            <a:spAutoFit/>
          </a:bodyPr>
          <a:lstStyle/>
          <a:p>
            <a:r>
              <a:rPr lang="ru-RU" sz="2200" dirty="0" smtClean="0"/>
              <a:t>ГОСТ Р МЭК 61850-6-2009. Сети и системы связи на подстанциях. Часть 6.  Язык  описания  конфигурации  для  связи  между  интеллектуальными электронными устройствами на электрических подстанциях [3]. В стандарте рассматривается  язык  описания  конфигурации  ИЭУ  на  электрических подстанциях.  Этот  язык  называется  </a:t>
            </a:r>
            <a:r>
              <a:rPr lang="ru-RU" sz="2200" dirty="0" err="1" smtClean="0"/>
              <a:t>Substation</a:t>
            </a:r>
            <a:r>
              <a:rPr lang="ru-RU" sz="2200" dirty="0" smtClean="0"/>
              <a:t>  </a:t>
            </a:r>
            <a:r>
              <a:rPr lang="ru-RU" sz="2200" dirty="0" err="1" smtClean="0"/>
              <a:t>Configuration</a:t>
            </a:r>
            <a:r>
              <a:rPr lang="ru-RU" sz="2200" dirty="0" smtClean="0"/>
              <a:t>  </a:t>
            </a:r>
            <a:r>
              <a:rPr lang="ru-RU" sz="2200" dirty="0" err="1" smtClean="0"/>
              <a:t>description</a:t>
            </a:r>
            <a:r>
              <a:rPr lang="ru-RU" sz="2200" dirty="0" smtClean="0"/>
              <a:t> </a:t>
            </a:r>
            <a:r>
              <a:rPr lang="ru-RU" sz="2200" dirty="0" err="1" smtClean="0"/>
              <a:t>Language</a:t>
            </a:r>
            <a:r>
              <a:rPr lang="ru-RU" sz="2200" dirty="0" smtClean="0"/>
              <a:t> (SCL) – язык описания конфигурации подстанции. Он служит для описания конфигурации ИЭУ и систем связи согласно МЭК 61850-5 и серии стандартов  МЭК  61850-7.  Этот  язык  позволяет  выполнить  формальное описание  отношений  между  системой  автоматизации  подстанции  (SAS- системой – </a:t>
            </a:r>
            <a:r>
              <a:rPr lang="ru-RU" sz="2200" dirty="0" err="1" smtClean="0"/>
              <a:t>Substation</a:t>
            </a:r>
            <a:r>
              <a:rPr lang="ru-RU" sz="2200" dirty="0" smtClean="0"/>
              <a:t> </a:t>
            </a:r>
            <a:r>
              <a:rPr lang="ru-RU" sz="2200" dirty="0" err="1" smtClean="0"/>
              <a:t>Automation</a:t>
            </a:r>
            <a:r>
              <a:rPr lang="ru-RU" sz="2200" dirty="0" smtClean="0"/>
              <a:t> </a:t>
            </a:r>
            <a:r>
              <a:rPr lang="ru-RU" sz="2200" dirty="0" err="1" smtClean="0"/>
              <a:t>System</a:t>
            </a:r>
            <a:r>
              <a:rPr lang="ru-RU" sz="2200" dirty="0" smtClean="0"/>
              <a:t>) и подстанцией (распределительным устройством).  На  уровне  приложения  могут  быть  описаны  сама  топология распределительного устройства и отношение его структуры к функциям SA- системы (логическим узлам), сконфигурированным на ИЭУ</a:t>
            </a:r>
            <a:endParaRPr lang="ru-RU" sz="2200" dirty="0"/>
          </a:p>
        </p:txBody>
      </p:sp>
      <p:sp>
        <p:nvSpPr>
          <p:cNvPr id="10" name="Rectangle 1"/>
          <p:cNvSpPr>
            <a:spLocks noChangeArrowheads="1"/>
          </p:cNvSpPr>
          <p:nvPr/>
        </p:nvSpPr>
        <p:spPr bwMode="auto">
          <a:xfrm>
            <a:off x="3855308" y="667265"/>
            <a:ext cx="481625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общеотраслевых НТД</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855308" y="667265"/>
            <a:ext cx="481625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общеотраслевых НТД</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1062681" y="1591603"/>
            <a:ext cx="10478530" cy="4493538"/>
          </a:xfrm>
          <a:prstGeom prst="rect">
            <a:avLst/>
          </a:prstGeom>
        </p:spPr>
        <p:txBody>
          <a:bodyPr wrap="square">
            <a:spAutoFit/>
          </a:bodyPr>
          <a:lstStyle/>
          <a:p>
            <a:r>
              <a:rPr lang="ru-RU" sz="2200" dirty="0" smtClean="0"/>
              <a:t>ГОСТ  Р  МЭК  61850-7-1-2009.  Сети  и системы  связи  на  подстанциях. Часть 7. Базовая структура связи для подстанций и линейного оборудования. Раздел 1. Принципы и модели. В стандарте представлен обзор архитектуры для  связи  и  взаимодействия  между  устройствами  подстанции,  такими  как устройства защиты, выключатели, трансформаторы, и т. д. Стандарт представляет собой часть комплекта спецификаций, в которой приведено  подробное  описание  многоуровневой  архитектуры  связи  на подстанции. Выбор этой архитектуры обоснован необходимостью приведения абстрактных  определений  классов  (представляющих  иерархически организованные  информационные  модели)  и  услуг  таким  образом,  чтобы данные спецификации были независимы от конкретных стеков протоколов, реализаций и операционных систем</a:t>
            </a:r>
            <a:endParaRPr lang="ru-RU" sz="2200" dirty="0"/>
          </a:p>
        </p:txBody>
      </p:sp>
    </p:spTree>
    <p:extLst>
      <p:ext uri="{BB962C8B-B14F-4D97-AF65-F5344CB8AC3E}">
        <p14:creationId xmlns:p14="http://schemas.microsoft.com/office/powerpoint/2010/main" val="396510120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855308" y="667265"/>
            <a:ext cx="481625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общеотраслевых НТД</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
        <p:nvSpPr>
          <p:cNvPr id="49155" name="Rectangle 3"/>
          <p:cNvSpPr>
            <a:spLocks noChangeArrowheads="1"/>
          </p:cNvSpPr>
          <p:nvPr/>
        </p:nvSpPr>
        <p:spPr bwMode="auto">
          <a:xfrm>
            <a:off x="1190445" y="1546694"/>
            <a:ext cx="10144664" cy="388794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ГОСТ  Р  МЭК  61850-7-2-2009.  Сети  и системы  связи  на  подстанциях. Часть 7. Базовая структура связи для подстанций и линейного оборудования. Раздел  2.  Абстрактный  интерфейс  услуг  связи  (ACSI)  [9].  В  стандарте определен абстрактный интерфейс услуг связи (ACSI) для использования на подстанции  предприятия  электроэнергетики,  что  требует  взаимодействия  в реальном  времени  между  интеллектуальными  электронными  устройствами. Интерфейс  ACSI был определен как независимый от базовых систем связи. Специфические отображения сервиса связи (SCSM) описаны в МЭК 61850-8-1, МЭК 61850-9-1 и МЭК 61850-9-2.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48129" name="Rectangle 1"/>
          <p:cNvSpPr>
            <a:spLocks noChangeArrowheads="1"/>
          </p:cNvSpPr>
          <p:nvPr/>
        </p:nvSpPr>
        <p:spPr bwMode="auto">
          <a:xfrm>
            <a:off x="1351721" y="974035"/>
            <a:ext cx="9740348" cy="526297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ГОСТ  Р  МЭК  61850-7-3-2009.  Сети  и системы  связи  на  подстанциях. Часть 7. Базовая структура связи для подстанций и линейного оборудования. Раздел 3. Классы общих данных. Стандарт специфицирует общие типы атрибутов и классы общих данных в связи с применением на подстанции. Он определяет: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классы общих данных для информации о состоянии;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классы общих данных для информации об измеряемых величинах;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классы общих данных для информации о контролируемом состоянии;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классы общих данных для информации о контролируемых параметрах аналоговых сигналов;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классы общих данных для настройки параметров состояния;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классы  общих  данных  для  настройки  параметров  аналоговых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сигналов, типы атрибутов, используемых в указанных классах общих данных.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1"/>
          <p:cNvSpPr>
            <a:spLocks noChangeArrowheads="1"/>
          </p:cNvSpPr>
          <p:nvPr/>
        </p:nvSpPr>
        <p:spPr bwMode="auto">
          <a:xfrm>
            <a:off x="3835430" y="349213"/>
            <a:ext cx="481625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общеотраслевых НТД</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47105" name="Rectangle 1"/>
          <p:cNvSpPr>
            <a:spLocks noChangeArrowheads="1"/>
          </p:cNvSpPr>
          <p:nvPr/>
        </p:nvSpPr>
        <p:spPr bwMode="auto">
          <a:xfrm>
            <a:off x="735494" y="1530627"/>
            <a:ext cx="10734263"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ГОСТ  Р  МЭК  61850-7-4-2011.  Сети  и системы  связи  на  подстанциях. Часть 7. Базовая структура связи для подстанций и линейного оборудования.  Раздел  4.  Совместимые  классы  логических  узлов  и  классы  данных  [11]. Стандарт  описывает  информационную  модель  устройств  и  функций, относящихся к приложениям подстанций. В частности, в нем представлены совместимые  имена  логических  узлов  и  имена  элементов  данных  для осуществления  связи  между  ИЭУ.  Сюда  входит  соотношение  между логическими узлами и данными.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1"/>
          <p:cNvSpPr>
            <a:spLocks noChangeArrowheads="1"/>
          </p:cNvSpPr>
          <p:nvPr/>
        </p:nvSpPr>
        <p:spPr bwMode="auto">
          <a:xfrm>
            <a:off x="3755917" y="468483"/>
            <a:ext cx="4816254" cy="52322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8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общеотраслевых НТД</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46081" name="Rectangle 1"/>
          <p:cNvSpPr>
            <a:spLocks noChangeArrowheads="1"/>
          </p:cNvSpPr>
          <p:nvPr/>
        </p:nvSpPr>
        <p:spPr bwMode="auto">
          <a:xfrm>
            <a:off x="3995531" y="238540"/>
            <a:ext cx="399468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НТД ПАО "Россети"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6082" name="Rectangle 2"/>
          <p:cNvSpPr>
            <a:spLocks noChangeArrowheads="1"/>
          </p:cNvSpPr>
          <p:nvPr/>
        </p:nvSpPr>
        <p:spPr bwMode="auto">
          <a:xfrm>
            <a:off x="1093304" y="1729408"/>
            <a:ext cx="10475844" cy="391601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СТО  34.01-4.1-002-2017.  Регистраторы  аварийных  событий. Технические требования [5]. Стандарт определяет минимальные технические требования к автономным регистраторам аварийных событий, применяемых на объектах электроэнергетики ДЗО ПАО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Россети</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СТО  34.01-4.1-006-2018.  Автоматизированное  рабочее  место специалиста  службы  релейной  защиты  и  автоматики.  Пользовательские интерфейсы.  Общие  требования  [12].  Стандарт  устанавливает  единые требования  к  графическому  отображению  информации  на автоматизированных рабочих местах служб РЗА ПАО «Россети» и ДЗО ПАО «Россети».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1612790" y="2017216"/>
            <a:ext cx="10007710"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algn="just" defTabSz="914400" fontAlgn="base">
              <a:spcBef>
                <a:spcPct val="0"/>
              </a:spcBef>
              <a:spcAft>
                <a:spcPct val="0"/>
              </a:spcAft>
            </a:pPr>
            <a:r>
              <a:rPr lang="ru-RU" sz="2400" dirty="0" smtClean="0"/>
              <a:t>СТО  34.01-4.1-007-2018.  Технические  требования  к автоматизированному мониторингу устройств РЗА, в том числе работающих по стандарту МЭК 61850 [13]. Стандарт устанавливает основные технические требования к автоматизированному мониторингу устройств релейной защиты и  автоматики  на  микропроцессорной  элементной  базе  (далее  -  устройства РЗА), в том числе работающих по стандарту МЭК 61850.</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Rectangle 1"/>
          <p:cNvSpPr>
            <a:spLocks noChangeArrowheads="1"/>
          </p:cNvSpPr>
          <p:nvPr/>
        </p:nvSpPr>
        <p:spPr bwMode="auto">
          <a:xfrm>
            <a:off x="4681331" y="695740"/>
            <a:ext cx="399468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НТД ПАО "Россети"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80599F9-B004-432A-9949-902A2F6F4654}"/>
              </a:ext>
            </a:extLst>
          </p:cNvPr>
          <p:cNvSpPr>
            <a:spLocks noGrp="1"/>
          </p:cNvSpPr>
          <p:nvPr>
            <p:ph type="ctrTitle"/>
          </p:nvPr>
        </p:nvSpPr>
        <p:spPr>
          <a:xfrm>
            <a:off x="597282" y="2347783"/>
            <a:ext cx="11015934" cy="2206784"/>
          </a:xfrm>
        </p:spPr>
        <p:txBody>
          <a:bodyPr>
            <a:normAutofit fontScale="90000"/>
          </a:bodyPr>
          <a:lstStyle/>
          <a:p>
            <a:pPr algn="ctr"/>
            <a:r>
              <a:rPr lang="ru-RU" b="1" dirty="0" smtClean="0"/>
              <a:t>Тема 1. </a:t>
            </a:r>
            <a:br>
              <a:rPr lang="ru-RU" b="1" dirty="0" smtClean="0"/>
            </a:br>
            <a:r>
              <a:rPr lang="ru-RU" b="1" dirty="0" smtClean="0"/>
              <a:t>Становление и развитие энергетики</a:t>
            </a:r>
            <a:endParaRPr lang="ru-RU" dirty="0"/>
          </a:p>
        </p:txBody>
      </p:sp>
      <p:grpSp>
        <p:nvGrpSpPr>
          <p:cNvPr id="10" name="Группа 9">
            <a:extLst>
              <a:ext uri="{FF2B5EF4-FFF2-40B4-BE49-F238E27FC236}">
                <a16:creationId xmlns:a16="http://schemas.microsoft.com/office/drawing/2014/main" xmlns="" id="{89621B3D-A8EC-4962-B4E6-6E4083297A88}"/>
              </a:ext>
            </a:extLst>
          </p:cNvPr>
          <p:cNvGrpSpPr/>
          <p:nvPr/>
        </p:nvGrpSpPr>
        <p:grpSpPr>
          <a:xfrm>
            <a:off x="10956784" y="7604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048DED57-0CD6-4486-9CB0-6C4118796C35}"/>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51B450C6-5638-436B-B52D-6273484486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001CD7C-9059-4725-ACEB-22142012373F}"/>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Tree>
    <p:extLst>
      <p:ext uri="{BB962C8B-B14F-4D97-AF65-F5344CB8AC3E}">
        <p14:creationId xmlns:p14="http://schemas.microsoft.com/office/powerpoint/2010/main" val="3439116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399468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НТД ПАО "Россети"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44033" name="Rectangle 1"/>
          <p:cNvSpPr>
            <a:spLocks noChangeArrowheads="1"/>
          </p:cNvSpPr>
          <p:nvPr/>
        </p:nvSpPr>
        <p:spPr bwMode="auto">
          <a:xfrm>
            <a:off x="1695450" y="856357"/>
            <a:ext cx="8763000"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СТО 34.01-4.1-009-2019. Методические указания по проектированию и эксплуатации  технологических  защит  и  автоматики,  выполненных  на  базе микропроцессорной  техники  на  объектах  электросетевого  комплекса  ПАО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Россети</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[14].  Стандарт  определяет  основные  нормы  и  правила  к проектированию,  организации  эксплуатации  и  технического  обслуживания подсистем  технологических  защит  и  технологической  автоматики оборудования на объектах электросетевого комплекса 0,4-750 кВ ДЗО ПАО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Россети</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выполненных на базе микропроцессорной техники.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СТО  34.01-6-005-2019.  Коммутаторы  энергообъектов.  Общие технические требования [15]. Стандарт устанавливает  типовые технические требования  к  оборудованию  сетей  передачи  данных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промышленным коммутаторам, при их применении на  энергообъектах ДЗО  ПАО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Россети</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(новое  строительство,  расширение,  реконструкция  и  техническое перевооружение).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43009" name="Rectangle 1"/>
          <p:cNvSpPr>
            <a:spLocks noChangeArrowheads="1"/>
          </p:cNvSpPr>
          <p:nvPr/>
        </p:nvSpPr>
        <p:spPr bwMode="auto">
          <a:xfrm>
            <a:off x="1333500" y="1543050"/>
            <a:ext cx="100584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СТО  34.01-6.1-001-2016.  Программно-технические  комплексы подстанций  6-10  (20)  кВ.  Общие  технические  требования  [16].  Стандарт определяет  основные  технические  требования  к  программно-техническим комплексам  автоматизированной  системы  оперативно-технологического  и ситуационного  управления  (далее  </a:t>
            </a:r>
            <a:r>
              <a:rPr kumimoji="0" lang="ru-RU" sz="2400" b="0" i="0" u="none" strike="noStrike" cap="none" normalizeH="0" baseline="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ПТК)  в  части,  обеспечивающей автоматизацию  оперативного  управления  основным  технологическим процессом ПС (преобразованием и распределением электрической энергии) и взаимодействия с обособленными системами ПС (ТП, РП, РТП) </a:t>
            </a:r>
            <a:r>
              <a:rPr kumimoji="0" lang="ru-RU" sz="2400" b="0" i="0" u="none" strike="noStrike" cap="none" normalizeH="0" baseline="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smtClean="0">
                <a:ln>
                  <a:noFill/>
                </a:ln>
                <a:solidFill>
                  <a:schemeClr val="tx1"/>
                </a:solidFill>
                <a:effectLst/>
                <a:latin typeface="Times New Roman" pitchFamily="18" charset="0"/>
                <a:ea typeface="Calibri" pitchFamily="34" charset="0"/>
                <a:cs typeface="Times New Roman" pitchFamily="18" charset="0"/>
              </a:rPr>
              <a:t> РЗА, АСУЭ и пр. </a:t>
            </a:r>
            <a:endParaRPr kumimoji="0" lang="ru-RU" sz="2400" b="0" i="0" u="none" strike="noStrike" cap="none" normalizeH="0" baseline="0" smtClean="0">
              <a:ln>
                <a:noFill/>
              </a:ln>
              <a:solidFill>
                <a:schemeClr val="tx1"/>
              </a:solidFill>
              <a:effectLst/>
              <a:latin typeface="Arial" pitchFamily="34" charset="0"/>
              <a:cs typeface="Arial" pitchFamily="34" charset="0"/>
            </a:endParaRPr>
          </a:p>
        </p:txBody>
      </p:sp>
      <p:sp>
        <p:nvSpPr>
          <p:cNvPr id="8" name="Rectangle 1"/>
          <p:cNvSpPr>
            <a:spLocks noChangeArrowheads="1"/>
          </p:cNvSpPr>
          <p:nvPr/>
        </p:nvSpPr>
        <p:spPr bwMode="auto">
          <a:xfrm>
            <a:off x="3995531" y="238540"/>
            <a:ext cx="399468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НТД ПАО "Россети"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399468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НТД ПАО "Россети"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3489" name="Rectangle 1"/>
          <p:cNvSpPr>
            <a:spLocks noChangeArrowheads="1"/>
          </p:cNvSpPr>
          <p:nvPr/>
        </p:nvSpPr>
        <p:spPr bwMode="auto">
          <a:xfrm>
            <a:off x="1028700" y="1524000"/>
            <a:ext cx="1000125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СТО  34.01-6.1-002-2016.  Программно-технические  комплексы подстанций 35-110 (150) кВ. Общие технические требования [17]. Стандарт определяет  основные  технические  требования  к  программно-техническим комплексам  автоматизированной  системы  оперативно-технологического  и ситуационного  управления  (далее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ПТК)  в  части,  обеспечивающей автоматизацию  оперативного  управления  основным  технологическим процессом ПС (преобразованием и распределением электрической энергии) и взаимодействия с обособленными системами ПС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РЗА, АСУЭ и пр.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399468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НТД ПАО "Россети"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2465" name="Rectangle 1"/>
          <p:cNvSpPr>
            <a:spLocks noChangeArrowheads="1"/>
          </p:cNvSpPr>
          <p:nvPr/>
        </p:nvSpPr>
        <p:spPr bwMode="auto">
          <a:xfrm>
            <a:off x="1085850" y="1333500"/>
            <a:ext cx="97917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СТО 34.01-9.2-004-2019. Каналы связи для РЗА. Технические решения для сетей 35-220 кВ [18]. Стандарт определяет: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типы и назначение информации РЗА, в том числе передаваемой как между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энергообъектами</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так и в соответствующие ЦУС ДЗО ПАО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Россети</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ДЦ  АО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  ЕЭС</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  централизованную  систему  противоаварийной автоматики;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требования к качественным показателям каналов связи для РЗА;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требования к каналам связи и оборудованию цифровых сетей связи, применяющихся для организации передачи команд и сигналов РЗ и ПА;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принципы  организации  каналов  связи  для  РЗА  и  типовые  схемные решения;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требования  к  мониторингу  и  эксплуатации  каналов  связи  и каналообразующего оборудования для РЗА.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3994684"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2400" b="1"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Обзор НТД ПАО "Россети"</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8369" name="Rectangle 1"/>
          <p:cNvSpPr>
            <a:spLocks noChangeArrowheads="1"/>
          </p:cNvSpPr>
          <p:nvPr/>
        </p:nvSpPr>
        <p:spPr bwMode="auto">
          <a:xfrm>
            <a:off x="1047750" y="1638300"/>
            <a:ext cx="10248900"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СТО 34.01-21-004-2019  Цифровой  питающий  центр.  Требования  к технологическому  проектированию  цифровых  подстанций  напряжением 110-220  кВ  и  узловых  цифровых  подстанций  напряжением  35  кВ  [19].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9" name="Прямоугольник 8"/>
          <p:cNvSpPr/>
          <p:nvPr/>
        </p:nvSpPr>
        <p:spPr>
          <a:xfrm>
            <a:off x="1047750" y="2988438"/>
            <a:ext cx="10401300" cy="2308324"/>
          </a:xfrm>
          <a:prstGeom prst="rect">
            <a:avLst/>
          </a:prstGeom>
        </p:spPr>
        <p:txBody>
          <a:bodyPr wrap="square">
            <a:spAutoFit/>
          </a:bodyPr>
          <a:lstStyle/>
          <a:p>
            <a:r>
              <a:rPr lang="ru-RU" sz="2400" dirty="0" smtClean="0">
                <a:latin typeface="Times New Roman" pitchFamily="18" charset="0"/>
                <a:cs typeface="Times New Roman" pitchFamily="18" charset="0"/>
              </a:rPr>
              <a:t>СТО 34.01-21-005-2019  Цифровая  электрическая  сеть.  Требования  к проектированию  цифровых  распределительных  электрических  сетей 0,4-220 кВ  [20].  Стандарт  устанавливает  требования  к  цифровым электрическим  сетям  и  их  элементам  и  распространяется  на  вновь сооружаемые,  а  также  подлежащие  техническому  перевооружению  и реконструкции объекты электросетевого хозяйства напряжением 0,4-220 кВ</a:t>
            </a:r>
            <a:endParaRPr lang="ru-RU" sz="2400" dirty="0">
              <a:latin typeface="Times New Roman" pitchFamily="18" charset="0"/>
              <a:cs typeface="Times New Roman" pitchFamily="18" charset="0"/>
            </a:endParaRPr>
          </a:p>
        </p:txBody>
      </p:sp>
    </p:spTree>
    <p:extLst>
      <p:ext uri="{BB962C8B-B14F-4D97-AF65-F5344CB8AC3E}">
        <p14:creationId xmlns:p14="http://schemas.microsoft.com/office/powerpoint/2010/main" val="39651012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432682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Обзор НТД ПАО "ФСК ЕЭС"</a:t>
            </a:r>
            <a:endParaRPr lang="ru-RU" sz="2400" dirty="0"/>
          </a:p>
        </p:txBody>
      </p:sp>
      <p:sp>
        <p:nvSpPr>
          <p:cNvPr id="8" name="Прямоугольник 7"/>
          <p:cNvSpPr/>
          <p:nvPr/>
        </p:nvSpPr>
        <p:spPr>
          <a:xfrm>
            <a:off x="1371600" y="1665238"/>
            <a:ext cx="10153650" cy="2308324"/>
          </a:xfrm>
          <a:prstGeom prst="rect">
            <a:avLst/>
          </a:prstGeom>
        </p:spPr>
        <p:txBody>
          <a:bodyPr wrap="square">
            <a:spAutoFit/>
          </a:bodyPr>
          <a:lstStyle/>
          <a:p>
            <a:r>
              <a:rPr lang="ru-RU" sz="2400" dirty="0" smtClean="0"/>
              <a:t>СТО  56947007-25.040.30.309-2020.  Корпоративный  профиль МЭК 61850 ПАО «ФСК ЕЭС» [21]. Корпоративный профиль МЭК 61850 ПАО «ФСК ЕЭС» создан с целью утверждения подходов по созданию электронного описания  оборудования  подстанции,  использования  функционала  и коммуникаций в рамках стандарта МЭК 61850, расширяет, дополняет его и содержит: </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257300" y="1658540"/>
            <a:ext cx="10210800" cy="4154984"/>
          </a:xfrm>
          <a:prstGeom prst="rect">
            <a:avLst/>
          </a:prstGeom>
        </p:spPr>
        <p:txBody>
          <a:bodyPr wrap="square">
            <a:spAutoFit/>
          </a:bodyPr>
          <a:lstStyle/>
          <a:p>
            <a:pPr lvl="0" defTabSz="914400" eaLnBrk="0" fontAlgn="base" hangingPunct="0">
              <a:spcBef>
                <a:spcPct val="0"/>
              </a:spcBef>
              <a:spcAft>
                <a:spcPct val="0"/>
              </a:spcAft>
            </a:pPr>
            <a:r>
              <a:rPr lang="ru-RU" sz="2400" dirty="0" smtClean="0">
                <a:latin typeface="Calibri"/>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описание  передачи  мгновенных  выборок  аналоговых  значений  по протоколу  </a:t>
            </a:r>
            <a:r>
              <a:rPr lang="ru-RU" sz="2400" dirty="0" err="1" smtClean="0">
                <a:latin typeface="Times New Roman" pitchFamily="18" charset="0"/>
                <a:ea typeface="Calibri" pitchFamily="34" charset="0"/>
                <a:cs typeface="Times New Roman" pitchFamily="18" charset="0"/>
              </a:rPr>
              <a:t>Sampled</a:t>
            </a:r>
            <a:r>
              <a:rPr lang="ru-RU" sz="2400" dirty="0" smtClean="0">
                <a:latin typeface="Times New Roman" pitchFamily="18" charset="0"/>
                <a:ea typeface="Calibri" pitchFamily="34" charset="0"/>
                <a:cs typeface="Times New Roman" pitchFamily="18" charset="0"/>
              </a:rPr>
              <a:t>  </a:t>
            </a:r>
            <a:r>
              <a:rPr lang="ru-RU" sz="2400" dirty="0" err="1" smtClean="0">
                <a:latin typeface="Times New Roman" pitchFamily="18" charset="0"/>
                <a:ea typeface="Calibri" pitchFamily="34" charset="0"/>
                <a:cs typeface="Times New Roman" pitchFamily="18" charset="0"/>
              </a:rPr>
              <a:t>Values</a:t>
            </a:r>
            <a:r>
              <a:rPr lang="ru-RU" sz="2400" dirty="0" smtClean="0">
                <a:latin typeface="Times New Roman" pitchFamily="18" charset="0"/>
                <a:ea typeface="Calibri" pitchFamily="34" charset="0"/>
                <a:cs typeface="Times New Roman" pitchFamily="18" charset="0"/>
              </a:rPr>
              <a:t>  согласно  МЭК  61850-9-2,  профилю  9-2LE  и требованиям ПАО </a:t>
            </a:r>
            <a:r>
              <a:rPr lang="ru-RU" sz="2400" dirty="0" smtClean="0">
                <a:latin typeface="Calibri"/>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ФСК ЕЭС</a:t>
            </a:r>
            <a:r>
              <a:rPr lang="ru-RU" sz="2400" dirty="0" smtClean="0">
                <a:latin typeface="Calibri"/>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относительно передачи выборок аналоговых значений  в  рамках  стандартов  МЭК  61850  9-2  и  МЭК  61869-9  для Архитектуры III. </a:t>
            </a:r>
            <a:endParaRPr lang="ru-RU" sz="2400" dirty="0" smtClean="0">
              <a:latin typeface="Arial" pitchFamily="34" charset="0"/>
              <a:cs typeface="Arial" pitchFamily="34" charset="0"/>
            </a:endParaRPr>
          </a:p>
          <a:p>
            <a:pPr lvl="0" defTabSz="914400" eaLnBrk="0" fontAlgn="base" hangingPunct="0">
              <a:spcBef>
                <a:spcPct val="0"/>
              </a:spcBef>
              <a:spcAft>
                <a:spcPct val="0"/>
              </a:spcAft>
            </a:pPr>
            <a:r>
              <a:rPr lang="ru-RU" sz="2400" dirty="0" smtClean="0">
                <a:latin typeface="Calibri"/>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описание  основных  режимов  работы  ИЭУ,  использующих  модель стандарта МЭК 61850; </a:t>
            </a:r>
            <a:endParaRPr lang="ru-RU" sz="2400" dirty="0" smtClean="0">
              <a:latin typeface="Arial" pitchFamily="34" charset="0"/>
              <a:cs typeface="Arial" pitchFamily="34" charset="0"/>
            </a:endParaRPr>
          </a:p>
          <a:p>
            <a:pPr lvl="0" defTabSz="914400" eaLnBrk="0" fontAlgn="base" hangingPunct="0">
              <a:spcBef>
                <a:spcPct val="0"/>
              </a:spcBef>
              <a:spcAft>
                <a:spcPct val="0"/>
              </a:spcAft>
            </a:pPr>
            <a:r>
              <a:rPr lang="ru-RU" sz="2400" dirty="0" smtClean="0">
                <a:latin typeface="Calibri"/>
                <a:ea typeface="Calibri" pitchFamily="34" charset="0"/>
                <a:cs typeface="Times New Roman" pitchFamily="18" charset="0"/>
              </a:rPr>
              <a:t>–</a:t>
            </a:r>
            <a:r>
              <a:rPr lang="ru-RU" sz="2400" dirty="0" smtClean="0">
                <a:latin typeface="Times New Roman" pitchFamily="18" charset="0"/>
                <a:ea typeface="Calibri" pitchFamily="34" charset="0"/>
                <a:cs typeface="Times New Roman" pitchFamily="18" charset="0"/>
              </a:rPr>
              <a:t> описание возможностей реализации функциональной иерархии в ИЭУ с использованием возможностей стандарта МЭК 61850; </a:t>
            </a:r>
          </a:p>
          <a:p>
            <a:pPr lvl="0" defTabSz="914400" eaLnBrk="0" fontAlgn="base" hangingPunct="0">
              <a:spcBef>
                <a:spcPct val="0"/>
              </a:spcBef>
              <a:spcAft>
                <a:spcPct val="0"/>
              </a:spcAft>
            </a:pPr>
            <a:r>
              <a:rPr lang="ru-RU" sz="2400" dirty="0" smtClean="0">
                <a:latin typeface="Times New Roman" pitchFamily="18" charset="0"/>
                <a:ea typeface="Calibri" pitchFamily="34" charset="0"/>
                <a:cs typeface="Times New Roman" pitchFamily="18" charset="0"/>
              </a:rPr>
              <a:t>– описание  механизма  взаимодействия  функций,  реализуемых логическими узлами</a:t>
            </a:r>
            <a:r>
              <a:rPr lang="ru-RU" sz="2400" dirty="0" smtClean="0">
                <a:latin typeface="Arial" pitchFamily="34" charset="0"/>
                <a:cs typeface="Arial" pitchFamily="34" charset="0"/>
              </a:rPr>
              <a:t> </a:t>
            </a:r>
          </a:p>
        </p:txBody>
      </p:sp>
      <p:sp>
        <p:nvSpPr>
          <p:cNvPr id="8" name="Прямоугольник 7"/>
          <p:cNvSpPr/>
          <p:nvPr/>
        </p:nvSpPr>
        <p:spPr>
          <a:xfrm>
            <a:off x="1674525" y="1186934"/>
            <a:ext cx="4030270" cy="369332"/>
          </a:xfrm>
          <a:prstGeom prst="rect">
            <a:avLst/>
          </a:prstGeom>
        </p:spPr>
        <p:txBody>
          <a:bodyPr wrap="none">
            <a:spAutoFit/>
          </a:bodyPr>
          <a:lstStyle/>
          <a:p>
            <a:r>
              <a:rPr lang="ru-RU" dirty="0" smtClean="0"/>
              <a:t>СТО  56947007-25.040.30.309-2020:</a:t>
            </a:r>
            <a:endParaRPr lang="ru-RU" dirty="0"/>
          </a:p>
        </p:txBody>
      </p:sp>
      <p:sp>
        <p:nvSpPr>
          <p:cNvPr id="9" name="Rectangle 1"/>
          <p:cNvSpPr>
            <a:spLocks noChangeArrowheads="1"/>
          </p:cNvSpPr>
          <p:nvPr/>
        </p:nvSpPr>
        <p:spPr bwMode="auto">
          <a:xfrm>
            <a:off x="3995531" y="238540"/>
            <a:ext cx="432682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Обзор НТД ПАО "ФСК ЕЭС"</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432682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Обзор НТД ПАО "ФСК ЕЭС"</a:t>
            </a:r>
            <a:endParaRPr lang="ru-RU" sz="2400" dirty="0"/>
          </a:p>
        </p:txBody>
      </p:sp>
      <p:sp>
        <p:nvSpPr>
          <p:cNvPr id="8" name="Прямоугольник 7"/>
          <p:cNvSpPr/>
          <p:nvPr/>
        </p:nvSpPr>
        <p:spPr>
          <a:xfrm>
            <a:off x="1371600" y="1859340"/>
            <a:ext cx="10325100" cy="3046988"/>
          </a:xfrm>
          <a:prstGeom prst="rect">
            <a:avLst/>
          </a:prstGeom>
        </p:spPr>
        <p:txBody>
          <a:bodyPr wrap="square">
            <a:spAutoFit/>
          </a:bodyPr>
          <a:lstStyle/>
          <a:p>
            <a:r>
              <a:rPr lang="ru-RU" sz="2400" dirty="0" smtClean="0"/>
              <a:t>СТО  56947007-29.240.10.248-2017.  Нормы  технологического проектирования  подстанций  переменного  тока  с  высшим  напряжением 35-750 кВ  (НТП  ПС)  [22].  Нормы  технологического  проектирования подстанций  (НТП  ПС)  устанавливают  основные  требования  по проектированию  подстанций  (ПС),  распределительных  пунктов  (РП)  и переключательных  пунктов  (ПП)  переменного  тока  ПАО  «ФСК  ЕЭС»  с высшим напряжением 35-750 кВ</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432682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Обзор НТД ПАО "ФСК ЕЭС"</a:t>
            </a:r>
            <a:endParaRPr lang="ru-RU" sz="2400" dirty="0"/>
          </a:p>
        </p:txBody>
      </p:sp>
      <p:sp>
        <p:nvSpPr>
          <p:cNvPr id="8" name="Прямоугольник 7"/>
          <p:cNvSpPr/>
          <p:nvPr/>
        </p:nvSpPr>
        <p:spPr>
          <a:xfrm>
            <a:off x="1733550" y="1443840"/>
            <a:ext cx="9620250" cy="4524315"/>
          </a:xfrm>
          <a:prstGeom prst="rect">
            <a:avLst/>
          </a:prstGeom>
        </p:spPr>
        <p:txBody>
          <a:bodyPr wrap="square">
            <a:spAutoFit/>
          </a:bodyPr>
          <a:lstStyle/>
          <a:p>
            <a:r>
              <a:rPr lang="ru-RU" sz="2400" dirty="0" smtClean="0"/>
              <a:t>СТО  56947007-29.240.10.253-2018.  Типовые  методики  испытаний компонентов  ЦПС  на  соответствие  стандарту  МЭК  61850  первой  и  второй редакций  [23].  Стандарт  соответствует  международному  стандарту  МЭК 61850-10 (2012) Сети и системы связи автоматизации энергосистем для сетей общего пользования. Часть 10. Редакция 2.0 Испытания на соответствие (IEC 61850-10 (2012) </a:t>
            </a:r>
            <a:r>
              <a:rPr lang="ru-RU" sz="2400" dirty="0" err="1" smtClean="0"/>
              <a:t>Communication</a:t>
            </a:r>
            <a:r>
              <a:rPr lang="ru-RU" sz="2400" dirty="0" smtClean="0"/>
              <a:t> </a:t>
            </a:r>
            <a:r>
              <a:rPr lang="ru-RU" sz="2400" dirty="0" err="1" smtClean="0"/>
              <a:t>networks</a:t>
            </a:r>
            <a:r>
              <a:rPr lang="ru-RU" sz="2400" dirty="0" smtClean="0"/>
              <a:t> </a:t>
            </a:r>
            <a:r>
              <a:rPr lang="ru-RU" sz="2400" dirty="0" err="1" smtClean="0"/>
              <a:t>and</a:t>
            </a:r>
            <a:r>
              <a:rPr lang="ru-RU" sz="2400" dirty="0" smtClean="0"/>
              <a:t> </a:t>
            </a:r>
            <a:r>
              <a:rPr lang="ru-RU" sz="2400" dirty="0" err="1" smtClean="0"/>
              <a:t>systems</a:t>
            </a:r>
            <a:r>
              <a:rPr lang="ru-RU" sz="2400" dirty="0" smtClean="0"/>
              <a:t> </a:t>
            </a:r>
            <a:r>
              <a:rPr lang="ru-RU" sz="2400" dirty="0" err="1" smtClean="0"/>
              <a:t>for</a:t>
            </a:r>
            <a:r>
              <a:rPr lang="ru-RU" sz="2400" dirty="0" smtClean="0"/>
              <a:t> </a:t>
            </a:r>
            <a:r>
              <a:rPr lang="ru-RU" sz="2400" dirty="0" err="1" smtClean="0"/>
              <a:t>power</a:t>
            </a:r>
            <a:r>
              <a:rPr lang="ru-RU" sz="2400" dirty="0" smtClean="0"/>
              <a:t> </a:t>
            </a:r>
            <a:r>
              <a:rPr lang="ru-RU" sz="2400" dirty="0" err="1" smtClean="0"/>
              <a:t>utility</a:t>
            </a:r>
            <a:r>
              <a:rPr lang="ru-RU" sz="2400" dirty="0" smtClean="0"/>
              <a:t> </a:t>
            </a:r>
            <a:r>
              <a:rPr lang="ru-RU" sz="2400" dirty="0" err="1" smtClean="0"/>
              <a:t>automation</a:t>
            </a:r>
            <a:r>
              <a:rPr lang="ru-RU" sz="2400" dirty="0" smtClean="0"/>
              <a:t> -</a:t>
            </a:r>
            <a:r>
              <a:rPr lang="ru-RU" sz="2400" dirty="0" err="1" smtClean="0"/>
              <a:t>Part</a:t>
            </a:r>
            <a:r>
              <a:rPr lang="ru-RU" sz="2400" dirty="0" smtClean="0"/>
              <a:t>  10:  </a:t>
            </a:r>
            <a:r>
              <a:rPr lang="ru-RU" sz="2400" dirty="0" err="1" smtClean="0"/>
              <a:t>Edition</a:t>
            </a:r>
            <a:r>
              <a:rPr lang="ru-RU" sz="2400" dirty="0" smtClean="0"/>
              <a:t>  2.0  </a:t>
            </a:r>
            <a:r>
              <a:rPr lang="ru-RU" sz="2400" dirty="0" err="1" smtClean="0"/>
              <a:t>Conformance</a:t>
            </a:r>
            <a:r>
              <a:rPr lang="ru-RU" sz="2400" dirty="0" smtClean="0"/>
              <a:t>  </a:t>
            </a:r>
            <a:r>
              <a:rPr lang="ru-RU" sz="2400" dirty="0" err="1" smtClean="0"/>
              <a:t>testing</a:t>
            </a:r>
            <a:r>
              <a:rPr lang="ru-RU" sz="2400" dirty="0" smtClean="0"/>
              <a:t>)  в  части  проверки  соответствия серверного  устройства,  клиентского  устройства,  SV-устройства  и  проверки производительности GOOSE-сообщений</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432682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Обзор НТД ПАО "ФСК ЕЭС"</a:t>
            </a:r>
            <a:endParaRPr lang="ru-RU" sz="2400" dirty="0"/>
          </a:p>
        </p:txBody>
      </p:sp>
      <p:sp>
        <p:nvSpPr>
          <p:cNvPr id="8" name="Прямоугольник 7"/>
          <p:cNvSpPr/>
          <p:nvPr/>
        </p:nvSpPr>
        <p:spPr>
          <a:xfrm>
            <a:off x="1447800" y="1225689"/>
            <a:ext cx="9525000" cy="5632311"/>
          </a:xfrm>
          <a:prstGeom prst="rect">
            <a:avLst/>
          </a:prstGeom>
        </p:spPr>
        <p:txBody>
          <a:bodyPr wrap="square">
            <a:spAutoFit/>
          </a:bodyPr>
          <a:lstStyle/>
          <a:p>
            <a:r>
              <a:rPr lang="ru-RU" sz="2400" dirty="0" smtClean="0"/>
              <a:t>СТО  56947007-29.240.10.256-2018.  Технические  требования  к аппаратно-программным  средствам  и  электротехническому  оборудованию ЦПС  [24].  Стандарт  устанавливает  нормы  и  требования  к  программно-аппаратным  средствам  контроля,  защиты  и  управления  ЦПС,  устройствам, обеспечивающим  информационные  связи  на  ЦПС,  устройствам  и системам синхронизации  времени,  а  также  к  основному  электротехническому (первичному)  оборудованию  в  части  его  интеграции  в  ЦПС.  В  настоящей редакции стандарта не устанавливаются нормы и требования к программно-аппаратным  средствам  систем  мониторинга  качества  электроэнергии, мониторинга переходных процессов, мониторинга и диагностики первичного оборудования и АИИС КУЭ.</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80599F9-B004-432A-9949-902A2F6F4654}"/>
              </a:ext>
            </a:extLst>
          </p:cNvPr>
          <p:cNvSpPr>
            <a:spLocks noGrp="1"/>
          </p:cNvSpPr>
          <p:nvPr>
            <p:ph type="ctrTitle"/>
          </p:nvPr>
        </p:nvSpPr>
        <p:spPr>
          <a:xfrm>
            <a:off x="545672" y="3183891"/>
            <a:ext cx="11015934" cy="1161661"/>
          </a:xfrm>
        </p:spPr>
        <p:txBody>
          <a:bodyPr>
            <a:normAutofit fontScale="90000"/>
          </a:bodyPr>
          <a:lstStyle/>
          <a:p>
            <a:pPr algn="ctr"/>
            <a:r>
              <a:rPr lang="ru-RU" sz="3600" b="1" dirty="0" smtClean="0"/>
              <a:t>Тема 1. </a:t>
            </a:r>
            <a:br>
              <a:rPr lang="ru-RU" sz="3600" b="1" dirty="0" smtClean="0"/>
            </a:br>
            <a:r>
              <a:rPr lang="ru-RU" sz="3600" b="1" dirty="0" smtClean="0"/>
              <a:t>Становление и развитие энергетики</a:t>
            </a:r>
            <a:br>
              <a:rPr lang="ru-RU" sz="3600" b="1" dirty="0" smtClean="0"/>
            </a:br>
            <a:r>
              <a:rPr lang="ru-RU" sz="3600" b="1" dirty="0"/>
              <a:t/>
            </a:r>
            <a:br>
              <a:rPr lang="ru-RU" sz="3600" b="1" dirty="0"/>
            </a:br>
            <a:r>
              <a:rPr lang="ru-RU" sz="3600" b="1" dirty="0" smtClean="0"/>
              <a:t>- История развития Российской энергетики</a:t>
            </a:r>
            <a:br>
              <a:rPr lang="ru-RU" sz="3600" b="1" dirty="0" smtClean="0"/>
            </a:br>
            <a:r>
              <a:rPr lang="ru-RU" sz="3600" b="1" dirty="0" smtClean="0"/>
              <a:t>- Реформа </a:t>
            </a:r>
            <a:r>
              <a:rPr lang="ru-RU" sz="3600" b="1" dirty="0"/>
              <a:t>Российской энергетики</a:t>
            </a:r>
            <a:br>
              <a:rPr lang="ru-RU" sz="3600" b="1" dirty="0"/>
            </a:br>
            <a:endParaRPr lang="ru-RU" sz="3600" dirty="0"/>
          </a:p>
        </p:txBody>
      </p:sp>
      <p:grpSp>
        <p:nvGrpSpPr>
          <p:cNvPr id="10" name="Группа 9">
            <a:extLst>
              <a:ext uri="{FF2B5EF4-FFF2-40B4-BE49-F238E27FC236}">
                <a16:creationId xmlns:a16="http://schemas.microsoft.com/office/drawing/2014/main" xmlns="" id="{89621B3D-A8EC-4962-B4E6-6E4083297A88}"/>
              </a:ext>
            </a:extLst>
          </p:cNvPr>
          <p:cNvGrpSpPr/>
          <p:nvPr/>
        </p:nvGrpSpPr>
        <p:grpSpPr>
          <a:xfrm>
            <a:off x="10956784" y="7604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048DED57-0CD6-4486-9CB0-6C4118796C35}"/>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51B450C6-5638-436B-B52D-6273484486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001CD7C-9059-4725-ACEB-22142012373F}"/>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19458" name="Rectangle 2"/>
          <p:cNvSpPr>
            <a:spLocks noChangeArrowheads="1"/>
          </p:cNvSpPr>
          <p:nvPr/>
        </p:nvSpPr>
        <p:spPr bwMode="auto">
          <a:xfrm>
            <a:off x="0" y="6079525"/>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г.Ростов-на-Дону</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179333621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432682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Обзор НТД ПАО "ФСК ЕЭС"</a:t>
            </a:r>
            <a:endParaRPr lang="ru-RU" sz="2400" dirty="0"/>
          </a:p>
        </p:txBody>
      </p:sp>
      <p:sp>
        <p:nvSpPr>
          <p:cNvPr id="54273" name="Rectangle 1"/>
          <p:cNvSpPr>
            <a:spLocks noChangeArrowheads="1"/>
          </p:cNvSpPr>
          <p:nvPr/>
        </p:nvSpPr>
        <p:spPr bwMode="auto">
          <a:xfrm>
            <a:off x="1085850" y="1390650"/>
            <a:ext cx="98679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СТО  56947007-29.240.10.272-2019.  Аналого-цифровые  устройства сопряжения. Методы испытаний [25]. Стандарт распространяется на аналого-цифровые устройства сопряжения с выходным интерфейсом в соответствии с группой  стандартов  МЭК  61850,  предназначенных  для  приема  аналоговых электрических  сигналов  с  последующим  преобразованием  этих  значений  в цифровой  протокол  для  его  дальнейшей  передачи  (сопряжения)  в  шину данных. Аналого-цифровые устройства сопряжения с выходным интерфейсом по МЭК 61850 могут быть выполнены как в однофазном, так и в трехфазном исполнениях для преобразования следующих электрических характеристик: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напряжения переменного и постоянного тока;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силы переменного и постоянного тока.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4326826"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Обзор НТД ПАО "ФСК ЕЭС"</a:t>
            </a:r>
            <a:endParaRPr lang="ru-RU" sz="2400" dirty="0"/>
          </a:p>
        </p:txBody>
      </p:sp>
      <p:sp>
        <p:nvSpPr>
          <p:cNvPr id="8" name="Прямоугольник 7"/>
          <p:cNvSpPr/>
          <p:nvPr/>
        </p:nvSpPr>
        <p:spPr>
          <a:xfrm>
            <a:off x="1543050" y="1720840"/>
            <a:ext cx="9906000" cy="3785652"/>
          </a:xfrm>
          <a:prstGeom prst="rect">
            <a:avLst/>
          </a:prstGeom>
        </p:spPr>
        <p:txBody>
          <a:bodyPr wrap="square">
            <a:spAutoFit/>
          </a:bodyPr>
          <a:lstStyle/>
          <a:p>
            <a:r>
              <a:rPr lang="ru-RU" sz="2400" dirty="0" smtClean="0"/>
              <a:t>СТО 56947007-29.240.10.299-2020.  Цифровая  подстанция. Методические указания по проектированию ЦПС [26]. Стандарт предназначен для  проектных  организаций  и  устанавливает  основные  требования  по проектированию  объектов  электроэнергетики,  в  том  числе,  подстанций, распределительных  пунктов,  переключающих  пунктов  с  высшим напряжением 35 – 750 кВ с целью определения требований к проектированию устройств РЗА и АСУ ТП с применением цифровых коммуникаций согласно группе стандартов МЭК 61850. </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301877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Архитектура ЦПС</a:t>
            </a:r>
            <a:endParaRPr lang="ru-RU" sz="2400" dirty="0"/>
          </a:p>
        </p:txBody>
      </p:sp>
      <p:pic>
        <p:nvPicPr>
          <p:cNvPr id="3" name="Рисунок 2"/>
          <p:cNvPicPr>
            <a:picLocks noChangeAspect="1"/>
          </p:cNvPicPr>
          <p:nvPr/>
        </p:nvPicPr>
        <p:blipFill rotWithShape="1">
          <a:blip r:embed="rId5"/>
          <a:srcRect l="21225" t="22724" r="25098" b="13404"/>
          <a:stretch/>
        </p:blipFill>
        <p:spPr>
          <a:xfrm>
            <a:off x="1640542" y="1080525"/>
            <a:ext cx="8444753" cy="5390761"/>
          </a:xfrm>
          <a:prstGeom prst="rect">
            <a:avLst/>
          </a:prstGeom>
        </p:spPr>
      </p:pic>
    </p:spTree>
    <p:extLst>
      <p:ext uri="{BB962C8B-B14F-4D97-AF65-F5344CB8AC3E}">
        <p14:creationId xmlns:p14="http://schemas.microsoft.com/office/powerpoint/2010/main" val="408419895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777167" y="997232"/>
            <a:ext cx="301877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Архитектура ЦПС</a:t>
            </a:r>
            <a:endParaRPr lang="ru-RU" sz="2400" dirty="0"/>
          </a:p>
        </p:txBody>
      </p:sp>
      <p:pic>
        <p:nvPicPr>
          <p:cNvPr id="4" name="Рисунок 3"/>
          <p:cNvPicPr>
            <a:picLocks noChangeAspect="1"/>
          </p:cNvPicPr>
          <p:nvPr/>
        </p:nvPicPr>
        <p:blipFill rotWithShape="1">
          <a:blip r:embed="rId5"/>
          <a:srcRect l="12936" t="24925" r="14304" b="16092"/>
          <a:stretch/>
        </p:blipFill>
        <p:spPr>
          <a:xfrm>
            <a:off x="291288" y="1486155"/>
            <a:ext cx="11686858" cy="5082285"/>
          </a:xfrm>
          <a:prstGeom prst="rect">
            <a:avLst/>
          </a:prstGeom>
        </p:spPr>
      </p:pic>
    </p:spTree>
    <p:extLst>
      <p:ext uri="{BB962C8B-B14F-4D97-AF65-F5344CB8AC3E}">
        <p14:creationId xmlns:p14="http://schemas.microsoft.com/office/powerpoint/2010/main" val="17019186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pic>
        <p:nvPicPr>
          <p:cNvPr id="8" name="Рисунок 7"/>
          <p:cNvPicPr/>
          <p:nvPr/>
        </p:nvPicPr>
        <p:blipFill>
          <a:blip r:embed="rId5"/>
          <a:srcRect/>
          <a:stretch>
            <a:fillRect/>
          </a:stretch>
        </p:blipFill>
        <p:spPr bwMode="auto">
          <a:xfrm>
            <a:off x="342900" y="1371600"/>
            <a:ext cx="5619750" cy="4781550"/>
          </a:xfrm>
          <a:prstGeom prst="rect">
            <a:avLst/>
          </a:prstGeom>
          <a:noFill/>
          <a:ln w="9525">
            <a:noFill/>
            <a:miter lim="800000"/>
            <a:headEnd/>
            <a:tailEnd/>
          </a:ln>
        </p:spPr>
      </p:pic>
      <p:sp>
        <p:nvSpPr>
          <p:cNvPr id="52225" name="Rectangle 1"/>
          <p:cNvSpPr>
            <a:spLocks noChangeArrowheads="1"/>
          </p:cNvSpPr>
          <p:nvPr/>
        </p:nvSpPr>
        <p:spPr bwMode="auto">
          <a:xfrm>
            <a:off x="1485900" y="1066800"/>
            <a:ext cx="59817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Описание модели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52226" name="Rectangle 2"/>
          <p:cNvSpPr>
            <a:spLocks noChangeArrowheads="1"/>
          </p:cNvSpPr>
          <p:nvPr/>
        </p:nvSpPr>
        <p:spPr bwMode="auto">
          <a:xfrm>
            <a:off x="6038850" y="1600200"/>
            <a:ext cx="5905500" cy="452431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SERVER  –  обеспечивает  внешне  видимое  поведение  устройства,  а именно отвечает за организацию обмена данными;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LOGICAL-DEVICE  (LD)  (логическое  устройство)  –  объект, представляющий набор типичных функций подстанции;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LOGICAL-NODE  (LN)  (логический  узел)  –  объект,  представляющий конкретную  функцию  подстанции.  LN  как  объект  определяется  своими данными  и  методами.  Логический  узел  является  источником  данных  для обмена;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DATA  (данные)  –  это  типизированные  структуры  для  хранения информации, содержащейся в логических узлах. Логический узел состоит из объектов данных (DO,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data</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object</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Объект данных содержит атрибуты данных (DA,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data</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r>
              <a:rPr kumimoji="0" lang="ru-RU" b="0" i="0" u="none" strike="noStrike" cap="none" normalizeH="0" baseline="0" dirty="0" err="1" smtClean="0">
                <a:ln>
                  <a:noFill/>
                </a:ln>
                <a:solidFill>
                  <a:schemeClr val="tx1"/>
                </a:solidFill>
                <a:effectLst/>
                <a:latin typeface="Times New Roman" pitchFamily="18" charset="0"/>
                <a:ea typeface="Times New Roman" pitchFamily="18" charset="0"/>
                <a:cs typeface="Times New Roman" pitchFamily="18" charset="0"/>
              </a:rPr>
              <a:t>attributes</a:t>
            </a:r>
            <a:r>
              <a:rPr kumimoji="0" lang="ru-RU"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  </a:t>
            </a:r>
            <a:endParaRPr kumimoji="0" lang="ru-RU" b="0" i="0" u="none" strike="noStrike" cap="none" normalizeH="0" baseline="0" dirty="0" smtClean="0">
              <a:ln>
                <a:noFill/>
              </a:ln>
              <a:solidFill>
                <a:schemeClr val="tx1"/>
              </a:solidFill>
              <a:effectLst/>
              <a:latin typeface="Times New Roman" pitchFamily="18" charset="0"/>
              <a:cs typeface="Times New Roman" pitchFamily="18" charset="0"/>
            </a:endParaRPr>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Tree>
    <p:extLst>
      <p:ext uri="{BB962C8B-B14F-4D97-AF65-F5344CB8AC3E}">
        <p14:creationId xmlns:p14="http://schemas.microsoft.com/office/powerpoint/2010/main" val="39651012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Рисунок 16">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pic>
        <p:nvPicPr>
          <p:cNvPr id="8" name="Рисунок 7"/>
          <p:cNvPicPr/>
          <p:nvPr/>
        </p:nvPicPr>
        <p:blipFill>
          <a:blip r:embed="rId5"/>
          <a:srcRect/>
          <a:stretch>
            <a:fillRect/>
          </a:stretch>
        </p:blipFill>
        <p:spPr bwMode="auto">
          <a:xfrm>
            <a:off x="342900" y="1371600"/>
            <a:ext cx="5619750" cy="4781550"/>
          </a:xfrm>
          <a:prstGeom prst="rect">
            <a:avLst/>
          </a:prstGeom>
          <a:noFill/>
          <a:ln w="9525">
            <a:noFill/>
            <a:miter lim="800000"/>
            <a:headEnd/>
            <a:tailEnd/>
          </a:ln>
        </p:spPr>
      </p:pic>
      <p:sp>
        <p:nvSpPr>
          <p:cNvPr id="52225" name="Rectangle 1"/>
          <p:cNvSpPr>
            <a:spLocks noChangeArrowheads="1"/>
          </p:cNvSpPr>
          <p:nvPr/>
        </p:nvSpPr>
        <p:spPr bwMode="auto">
          <a:xfrm>
            <a:off x="1485900" y="1066800"/>
            <a:ext cx="598170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Описание модели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16" name="Прямоугольник 15"/>
          <p:cNvSpPr/>
          <p:nvPr/>
        </p:nvSpPr>
        <p:spPr>
          <a:xfrm>
            <a:off x="6096000" y="1706940"/>
            <a:ext cx="6096000" cy="3785652"/>
          </a:xfrm>
          <a:prstGeom prst="rect">
            <a:avLst/>
          </a:prstGeom>
        </p:spPr>
        <p:txBody>
          <a:bodyPr wrap="square">
            <a:spAutoFit/>
          </a:bodyPr>
          <a:lstStyle/>
          <a:p>
            <a:r>
              <a:rPr lang="ru-RU" sz="2000" dirty="0" smtClean="0"/>
              <a:t>логический  узел  XCBR  (выключатель)  содержит экземпляр класса </a:t>
            </a:r>
            <a:r>
              <a:rPr lang="ru-RU" sz="2000" dirty="0" err="1" smtClean="0"/>
              <a:t>Pos</a:t>
            </a:r>
            <a:r>
              <a:rPr lang="ru-RU" sz="2000" dirty="0" smtClean="0"/>
              <a:t> («положение переключателя»). Класс данных </a:t>
            </a:r>
            <a:r>
              <a:rPr lang="ru-RU" sz="2000" dirty="0" err="1" smtClean="0"/>
              <a:t>Pos</a:t>
            </a:r>
            <a:r>
              <a:rPr lang="ru-RU" sz="2000" dirty="0" smtClean="0"/>
              <a:t> имеет примерно  20  атрибутов  данных.  Атрибут  данных  </a:t>
            </a:r>
            <a:r>
              <a:rPr lang="ru-RU" sz="2000" dirty="0" err="1" smtClean="0"/>
              <a:t>Pos.ctlVal</a:t>
            </a:r>
            <a:r>
              <a:rPr lang="ru-RU" sz="2000" dirty="0" smtClean="0"/>
              <a:t>  представляет управляемую информацию (она может быть задана в состояниях ON (ВКЛ.) или  OFF  (ВЫКЛ.)).  Атрибут  данных  </a:t>
            </a:r>
            <a:r>
              <a:rPr lang="ru-RU" sz="2000" dirty="0" err="1" smtClean="0"/>
              <a:t>Pos.stVal</a:t>
            </a:r>
            <a:r>
              <a:rPr lang="ru-RU" sz="2000" dirty="0" smtClean="0"/>
              <a:t>  представляет  положение реального выключателя (он может находиться в промежуточном состоянии, быть выключен, включен или неисправен).</a:t>
            </a:r>
            <a:endParaRPr lang="ru-RU" sz="2000" dirty="0"/>
          </a:p>
        </p:txBody>
      </p:sp>
    </p:spTree>
    <p:extLst>
      <p:ext uri="{BB962C8B-B14F-4D97-AF65-F5344CB8AC3E}">
        <p14:creationId xmlns:p14="http://schemas.microsoft.com/office/powerpoint/2010/main" val="396510120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Рисунок 17">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pic>
        <p:nvPicPr>
          <p:cNvPr id="16" name="Рисунок 15"/>
          <p:cNvPicPr/>
          <p:nvPr/>
        </p:nvPicPr>
        <p:blipFill>
          <a:blip r:embed="rId5"/>
          <a:srcRect/>
          <a:stretch>
            <a:fillRect/>
          </a:stretch>
        </p:blipFill>
        <p:spPr bwMode="auto">
          <a:xfrm>
            <a:off x="1638300" y="2176462"/>
            <a:ext cx="9248775" cy="3824288"/>
          </a:xfrm>
          <a:prstGeom prst="rect">
            <a:avLst/>
          </a:prstGeom>
          <a:noFill/>
          <a:ln w="9525">
            <a:noFill/>
            <a:miter lim="800000"/>
            <a:headEnd/>
            <a:tailEnd/>
          </a:ln>
        </p:spPr>
      </p:pic>
      <p:sp>
        <p:nvSpPr>
          <p:cNvPr id="17" name="Прямоугольник 16"/>
          <p:cNvSpPr/>
          <p:nvPr/>
        </p:nvSpPr>
        <p:spPr>
          <a:xfrm>
            <a:off x="1828800" y="1505635"/>
            <a:ext cx="9048750" cy="461665"/>
          </a:xfrm>
          <a:prstGeom prst="rect">
            <a:avLst/>
          </a:prstGeom>
        </p:spPr>
        <p:txBody>
          <a:bodyPr wrap="square">
            <a:spAutoFit/>
          </a:bodyPr>
          <a:lstStyle/>
          <a:p>
            <a:r>
              <a:rPr lang="ru-RU" sz="2400" dirty="0" smtClean="0"/>
              <a:t>процесс формирования уникальной объектной ссылки</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67585" name="Rectangle 1"/>
          <p:cNvSpPr>
            <a:spLocks noChangeArrowheads="1"/>
          </p:cNvSpPr>
          <p:nvPr/>
        </p:nvSpPr>
        <p:spPr bwMode="auto">
          <a:xfrm>
            <a:off x="1066800" y="1390650"/>
            <a:ext cx="1055370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Имена  атрибутов  данных  –  это  стандартизованные  (т.е. зарезервированные)  имена,  имеющие  специфическую  семантику применительно к серии стандартов IEC 61850 (таблица 2.3). Семантика всех имен атрибутов данных определена в МЭК 61850-7-3</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8" name="Рисунок 17"/>
          <p:cNvPicPr/>
          <p:nvPr/>
        </p:nvPicPr>
        <p:blipFill>
          <a:blip r:embed="rId5"/>
          <a:srcRect/>
          <a:stretch>
            <a:fillRect/>
          </a:stretch>
        </p:blipFill>
        <p:spPr bwMode="auto">
          <a:xfrm>
            <a:off x="2286000" y="3105150"/>
            <a:ext cx="7981950" cy="2000250"/>
          </a:xfrm>
          <a:prstGeom prst="rect">
            <a:avLst/>
          </a:prstGeom>
          <a:noFill/>
          <a:ln w="9525">
            <a:noFill/>
            <a:miter lim="800000"/>
            <a:headEnd/>
            <a:tailEnd/>
          </a:ln>
        </p:spPr>
      </p:pic>
      <p:sp>
        <p:nvSpPr>
          <p:cNvPr id="19" name="Прямоугольник 18"/>
          <p:cNvSpPr/>
          <p:nvPr/>
        </p:nvSpPr>
        <p:spPr>
          <a:xfrm>
            <a:off x="1504950" y="5262086"/>
            <a:ext cx="8763000" cy="1323439"/>
          </a:xfrm>
          <a:prstGeom prst="rect">
            <a:avLst/>
          </a:prstGeom>
        </p:spPr>
        <p:txBody>
          <a:bodyPr wrap="square">
            <a:spAutoFit/>
          </a:bodyPr>
          <a:lstStyle/>
          <a:p>
            <a:r>
              <a:rPr lang="ru-RU" sz="2000" dirty="0" smtClean="0"/>
              <a:t>В серии стандартов МЭК 61850-7 приводятся таблицы для определения классов логических узлов и классов данных (МЭК 61850-7-4), классов общих данных (МЭК 61850-7-3) и моделей сервисов (МЭК 61850-7-2) </a:t>
            </a:r>
            <a:endParaRPr lang="ru-RU" sz="2000" dirty="0"/>
          </a:p>
        </p:txBody>
      </p:sp>
    </p:spTree>
    <p:extLst>
      <p:ext uri="{BB962C8B-B14F-4D97-AF65-F5344CB8AC3E}">
        <p14:creationId xmlns:p14="http://schemas.microsoft.com/office/powerpoint/2010/main" val="39651012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5687854" y="65752"/>
            <a:ext cx="1526380"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Язык </a:t>
            </a:r>
            <a:r>
              <a:rPr lang="en-US" sz="2400" b="1" dirty="0" smtClean="0"/>
              <a:t>SCL</a:t>
            </a:r>
            <a:endParaRPr lang="ru-RU" sz="2400" dirty="0"/>
          </a:p>
        </p:txBody>
      </p:sp>
      <p:pic>
        <p:nvPicPr>
          <p:cNvPr id="3" name="Рисунок 2"/>
          <p:cNvPicPr>
            <a:picLocks noChangeAspect="1"/>
          </p:cNvPicPr>
          <p:nvPr/>
        </p:nvPicPr>
        <p:blipFill rotWithShape="1">
          <a:blip r:embed="rId5"/>
          <a:srcRect l="23383" t="33968" r="27289" b="5657"/>
          <a:stretch/>
        </p:blipFill>
        <p:spPr>
          <a:xfrm>
            <a:off x="1585414" y="814342"/>
            <a:ext cx="9021171" cy="5923128"/>
          </a:xfrm>
          <a:prstGeom prst="rect">
            <a:avLst/>
          </a:prstGeom>
        </p:spPr>
      </p:pic>
    </p:spTree>
    <p:extLst>
      <p:ext uri="{BB962C8B-B14F-4D97-AF65-F5344CB8AC3E}">
        <p14:creationId xmlns:p14="http://schemas.microsoft.com/office/powerpoint/2010/main" val="833766067"/>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9" name="Прямоугольник 8"/>
          <p:cNvSpPr/>
          <p:nvPr/>
        </p:nvSpPr>
        <p:spPr>
          <a:xfrm>
            <a:off x="1676400" y="1347044"/>
            <a:ext cx="9448800" cy="4832092"/>
          </a:xfrm>
          <a:prstGeom prst="rect">
            <a:avLst/>
          </a:prstGeom>
        </p:spPr>
        <p:txBody>
          <a:bodyPr wrap="square">
            <a:spAutoFit/>
          </a:bodyPr>
          <a:lstStyle/>
          <a:p>
            <a:r>
              <a:rPr lang="ru-RU" sz="2200" dirty="0" smtClean="0"/>
              <a:t>Модель  классов  и  описание  классов  с  их  атрибутами  и  сервисами подробно приводится в разделе МЭК 61850-7-2 . Язык  описания  конфигурации  SCL  (</a:t>
            </a:r>
            <a:r>
              <a:rPr lang="ru-RU" sz="2200" dirty="0" err="1" smtClean="0"/>
              <a:t>System</a:t>
            </a:r>
            <a:r>
              <a:rPr lang="ru-RU" sz="2200" dirty="0" smtClean="0"/>
              <a:t>  </a:t>
            </a:r>
            <a:r>
              <a:rPr lang="ru-RU" sz="2200" dirty="0" err="1" smtClean="0"/>
              <a:t>Configuration</a:t>
            </a:r>
            <a:r>
              <a:rPr lang="ru-RU" sz="2200" dirty="0" smtClean="0"/>
              <a:t>  </a:t>
            </a:r>
            <a:r>
              <a:rPr lang="ru-RU" sz="2200" dirty="0" err="1" smtClean="0"/>
              <a:t>Language</a:t>
            </a:r>
            <a:r>
              <a:rPr lang="ru-RU" sz="2200" dirty="0" smtClean="0"/>
              <a:t>) используется  для  описания  однолинейной  схемы,  конфигураций  ИЭУ  и информационных  связей  в  соответствии  с  МЭК  61850.  Он  позволяет производить  формальное  описание  взаимосвязей  между  системой автоматизации  и  первичным  процессом  (подстанцией,  распределительным устройством).  На  прикладном  уровне  с  использованием  SCL  может  быть описана как топология распределительного устройства самого по себе, так и взаимосвязь между структурой распределительного устройства и функциями системы автоматизации подстанции (логическими узлами), заданными в ИЭУ.</a:t>
            </a:r>
            <a:endParaRPr lang="ru-RU" sz="2200" dirty="0"/>
          </a:p>
        </p:txBody>
      </p:sp>
    </p:spTree>
    <p:extLst>
      <p:ext uri="{BB962C8B-B14F-4D97-AF65-F5344CB8AC3E}">
        <p14:creationId xmlns:p14="http://schemas.microsoft.com/office/powerpoint/2010/main" val="396510120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80599F9-B004-432A-9949-902A2F6F4654}"/>
              </a:ext>
            </a:extLst>
          </p:cNvPr>
          <p:cNvSpPr>
            <a:spLocks noGrp="1"/>
          </p:cNvSpPr>
          <p:nvPr>
            <p:ph type="ctrTitle"/>
          </p:nvPr>
        </p:nvSpPr>
        <p:spPr>
          <a:xfrm>
            <a:off x="545672" y="2955291"/>
            <a:ext cx="11015934" cy="1161661"/>
          </a:xfrm>
        </p:spPr>
        <p:txBody>
          <a:bodyPr>
            <a:normAutofit fontScale="90000"/>
          </a:bodyPr>
          <a:lstStyle/>
          <a:p>
            <a:pPr algn="ctr"/>
            <a:r>
              <a:rPr lang="ru-RU" sz="3600" b="1" dirty="0" smtClean="0"/>
              <a:t>Тема 2. </a:t>
            </a:r>
            <a:br>
              <a:rPr lang="ru-RU" sz="3600" b="1" dirty="0" smtClean="0"/>
            </a:br>
            <a:r>
              <a:rPr lang="ru-RU" sz="3600" b="1" dirty="0" smtClean="0"/>
              <a:t>Цифровизация энергетической отрасли России</a:t>
            </a:r>
            <a:br>
              <a:rPr lang="ru-RU" sz="3600" b="1" dirty="0" smtClean="0"/>
            </a:br>
            <a:r>
              <a:rPr lang="ru-RU" sz="3600" b="1" dirty="0" smtClean="0"/>
              <a:t>-Цифровое высоковольтное оборудование</a:t>
            </a:r>
            <a:br>
              <a:rPr lang="ru-RU" sz="3600" b="1" dirty="0" smtClean="0"/>
            </a:br>
            <a:r>
              <a:rPr lang="ru-RU" sz="3600" b="1" dirty="0" smtClean="0"/>
              <a:t>-Цифровое вторичное оборудование трансформаторных подстанций</a:t>
            </a:r>
            <a:r>
              <a:rPr lang="ru-RU" sz="3600" b="1" dirty="0"/>
              <a:t/>
            </a:r>
            <a:br>
              <a:rPr lang="ru-RU" sz="3600" b="1" dirty="0"/>
            </a:br>
            <a:endParaRPr lang="ru-RU" sz="3600" dirty="0"/>
          </a:p>
        </p:txBody>
      </p:sp>
      <p:grpSp>
        <p:nvGrpSpPr>
          <p:cNvPr id="10" name="Группа 9">
            <a:extLst>
              <a:ext uri="{FF2B5EF4-FFF2-40B4-BE49-F238E27FC236}">
                <a16:creationId xmlns:a16="http://schemas.microsoft.com/office/drawing/2014/main" xmlns="" id="{89621B3D-A8EC-4962-B4E6-6E4083297A88}"/>
              </a:ext>
            </a:extLst>
          </p:cNvPr>
          <p:cNvGrpSpPr/>
          <p:nvPr/>
        </p:nvGrpSpPr>
        <p:grpSpPr>
          <a:xfrm>
            <a:off x="10956784" y="7604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048DED57-0CD6-4486-9CB0-6C4118796C35}"/>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51B450C6-5638-436B-B52D-6273484486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001CD7C-9059-4725-ACEB-22142012373F}"/>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19458" name="Rectangle 2"/>
          <p:cNvSpPr>
            <a:spLocks noChangeArrowheads="1"/>
          </p:cNvSpPr>
          <p:nvPr/>
        </p:nvSpPr>
        <p:spPr bwMode="auto">
          <a:xfrm>
            <a:off x="0" y="6079525"/>
            <a:ext cx="12192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450850" algn="ctr" defTabSz="914400" rtl="0" eaLnBrk="1" fontAlgn="base" latinLnBrk="0" hangingPunct="1">
              <a:lnSpc>
                <a:spcPct val="100000"/>
              </a:lnSpc>
              <a:spcBef>
                <a:spcPct val="0"/>
              </a:spcBef>
              <a:spcAft>
                <a:spcPct val="0"/>
              </a:spcAft>
              <a:buClrTx/>
              <a:buSzTx/>
              <a:buFontTx/>
              <a:buNone/>
              <a:tabLst/>
            </a:pPr>
            <a:r>
              <a:rPr kumimoji="0" lang="ru-RU" sz="1400" b="0" i="0" u="none" strike="noStrike" cap="none" normalizeH="0" baseline="0" smtClean="0">
                <a:ln>
                  <a:noFill/>
                </a:ln>
                <a:solidFill>
                  <a:schemeClr val="tx1"/>
                </a:solidFill>
                <a:effectLst/>
                <a:latin typeface="Arial" pitchFamily="34" charset="0"/>
                <a:ea typeface="Times New Roman" pitchFamily="18" charset="0"/>
                <a:cs typeface="Times New Roman" pitchFamily="18" charset="0"/>
              </a:rPr>
              <a:t>г.Ростов-на-Дону</a:t>
            </a: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210304001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66561" name="Rectangle 1"/>
          <p:cNvSpPr>
            <a:spLocks noChangeArrowheads="1"/>
          </p:cNvSpPr>
          <p:nvPr/>
        </p:nvSpPr>
        <p:spPr bwMode="auto">
          <a:xfrm>
            <a:off x="971550" y="1257300"/>
            <a:ext cx="382905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Обзор файлов на языке SCL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6562" name="Rectangle 2"/>
          <p:cNvSpPr>
            <a:spLocks noChangeArrowheads="1"/>
          </p:cNvSpPr>
          <p:nvPr/>
        </p:nvSpPr>
        <p:spPr bwMode="auto">
          <a:xfrm>
            <a:off x="838200" y="2171700"/>
            <a:ext cx="107823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Файл  описания  базовой  конфигурации  устройства  ICD  (IED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Capability</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Description</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предназначен для описания всех логических устройств, логических узлов, объектов и атрибутов данных, предустановленных наборов данных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Dataset</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блоков  управления  отправкой  GOOSE-сообщений  GOOSE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Control</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Block</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блоков  управления  отправкой  отчётов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Report</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Control</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Block</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блоков управления отправкой выборок мгновенных значений SV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Control</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Block</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входящих в состав физического устройства.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66561" name="Rectangle 1"/>
          <p:cNvSpPr>
            <a:spLocks noChangeArrowheads="1"/>
          </p:cNvSpPr>
          <p:nvPr/>
        </p:nvSpPr>
        <p:spPr bwMode="auto">
          <a:xfrm>
            <a:off x="971550" y="1257300"/>
            <a:ext cx="382905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Обзор файлов на языке SCL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Прямоугольник 9"/>
          <p:cNvSpPr/>
          <p:nvPr/>
        </p:nvSpPr>
        <p:spPr>
          <a:xfrm>
            <a:off x="1276350" y="1906191"/>
            <a:ext cx="10020300" cy="4154984"/>
          </a:xfrm>
          <a:prstGeom prst="rect">
            <a:avLst/>
          </a:prstGeom>
        </p:spPr>
        <p:txBody>
          <a:bodyPr wrap="square">
            <a:spAutoFit/>
          </a:bodyPr>
          <a:lstStyle/>
          <a:p>
            <a:r>
              <a:rPr lang="ru-RU" sz="2400" dirty="0" smtClean="0"/>
              <a:t>Файл описания предварительно сконфигурированного устройства IID  (</a:t>
            </a:r>
            <a:r>
              <a:rPr lang="ru-RU" sz="2400" dirty="0" err="1" smtClean="0"/>
              <a:t>Instantiated</a:t>
            </a:r>
            <a:r>
              <a:rPr lang="ru-RU" sz="2400" dirty="0" smtClean="0"/>
              <a:t>  IED  </a:t>
            </a:r>
            <a:r>
              <a:rPr lang="ru-RU" sz="2400" dirty="0" err="1" smtClean="0"/>
              <a:t>Description</a:t>
            </a:r>
            <a:r>
              <a:rPr lang="ru-RU" sz="2400" dirty="0" smtClean="0"/>
              <a:t>)  предназначен  для  передачи  из конфигуратора  ИЭУ  в  системный  конфигуратор  проекта  предварительно сконфигурированной  информационной  модели  ИЭУ,  применяется  для устройств  с  изменяемой  информационной  моделью  в  зависимости  от необходимого функционала из перечня доступного для данного физического устройства, неиспользуемый функционал может быть скрыт или исключен из информационной модели</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66561" name="Rectangle 1"/>
          <p:cNvSpPr>
            <a:spLocks noChangeArrowheads="1"/>
          </p:cNvSpPr>
          <p:nvPr/>
        </p:nvSpPr>
        <p:spPr bwMode="auto">
          <a:xfrm>
            <a:off x="1219200" y="1066800"/>
            <a:ext cx="382905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Обзор файлов на языке SCL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5" name="Rectangle 1"/>
          <p:cNvSpPr>
            <a:spLocks noChangeArrowheads="1"/>
          </p:cNvSpPr>
          <p:nvPr/>
        </p:nvSpPr>
        <p:spPr bwMode="auto">
          <a:xfrm>
            <a:off x="666750" y="1657350"/>
            <a:ext cx="1076325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Файл  описания  спецификации  системы  SSD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System</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Specification</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Description</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предназначен для описания первичного оборудования ПС и его соединений,  всех  функций  вторичных  систем,  привязанных  к  первичному оборудованию,  но  не  имеющих  привязки  к  конкретному  вторичному оборудованию, при необходимости данную связь можно указать.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72706" name="Rectangle 2"/>
          <p:cNvSpPr>
            <a:spLocks noChangeArrowheads="1"/>
          </p:cNvSpPr>
          <p:nvPr/>
        </p:nvSpPr>
        <p:spPr bwMode="auto">
          <a:xfrm>
            <a:off x="685800" y="3581400"/>
            <a:ext cx="1057275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Файл  описания  конфигурации  подстанции  SCD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Substation</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Configuration</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4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Description</a:t>
            </a: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предназначен для передачи данных конфигураций всех  ИЭУ  из  системного  конфигуратора  проекта  в  конфигуратор  ИЭУ, содержит  полное  описание  всего  первичного  оборудования  в  составе  ПС, всего  функционала  первичного  и  вторичного  оборудования  с  указанием конкретных  устройств,  реализующих  функционал,  их  конфигураций  и коммуникационных соединений, а также всех коммуникаций ПС.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66561" name="Rectangle 1"/>
          <p:cNvSpPr>
            <a:spLocks noChangeArrowheads="1"/>
          </p:cNvSpPr>
          <p:nvPr/>
        </p:nvSpPr>
        <p:spPr bwMode="auto">
          <a:xfrm>
            <a:off x="971550" y="1257300"/>
            <a:ext cx="382905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Обзор файлов на языке SCL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0" name="Прямоугольник 9"/>
          <p:cNvSpPr/>
          <p:nvPr/>
        </p:nvSpPr>
        <p:spPr>
          <a:xfrm>
            <a:off x="1143000" y="1962150"/>
            <a:ext cx="10553700" cy="1938992"/>
          </a:xfrm>
          <a:prstGeom prst="rect">
            <a:avLst/>
          </a:prstGeom>
        </p:spPr>
        <p:txBody>
          <a:bodyPr wrap="square">
            <a:spAutoFit/>
          </a:bodyPr>
          <a:lstStyle/>
          <a:p>
            <a:r>
              <a:rPr lang="ru-RU" sz="2400" dirty="0" smtClean="0">
                <a:latin typeface="Arial" pitchFamily="34" charset="0"/>
                <a:cs typeface="Arial" pitchFamily="34" charset="0"/>
              </a:rPr>
              <a:t>Файл  описания  конфигурации  устройства  CID  (</a:t>
            </a:r>
            <a:r>
              <a:rPr lang="ru-RU" sz="2400" dirty="0" err="1" smtClean="0">
                <a:latin typeface="Arial" pitchFamily="34" charset="0"/>
                <a:cs typeface="Arial" pitchFamily="34" charset="0"/>
              </a:rPr>
              <a:t>Configured</a:t>
            </a:r>
            <a:r>
              <a:rPr lang="ru-RU" sz="2400" dirty="0" smtClean="0">
                <a:latin typeface="Arial" pitchFamily="34" charset="0"/>
                <a:cs typeface="Arial" pitchFamily="34" charset="0"/>
              </a:rPr>
              <a:t>  IED </a:t>
            </a:r>
            <a:r>
              <a:rPr lang="ru-RU" sz="2400" dirty="0" err="1" smtClean="0">
                <a:latin typeface="Arial" pitchFamily="34" charset="0"/>
                <a:cs typeface="Arial" pitchFamily="34" charset="0"/>
              </a:rPr>
              <a:t>Description</a:t>
            </a:r>
            <a:r>
              <a:rPr lang="ru-RU" sz="2400" dirty="0" smtClean="0">
                <a:latin typeface="Arial" pitchFamily="34" charset="0"/>
                <a:cs typeface="Arial" pitchFamily="34" charset="0"/>
              </a:rPr>
              <a:t>)  предназначен  для  описания  конфигурации  устройства  с завершенным </a:t>
            </a:r>
            <a:r>
              <a:rPr lang="ru-RU" sz="2400" dirty="0" err="1" smtClean="0">
                <a:latin typeface="Arial" pitchFamily="34" charset="0"/>
                <a:cs typeface="Arial" pitchFamily="34" charset="0"/>
              </a:rPr>
              <a:t>параметрированием</a:t>
            </a:r>
            <a:r>
              <a:rPr lang="ru-RU" sz="2400" dirty="0" smtClean="0">
                <a:latin typeface="Arial" pitchFamily="34" charset="0"/>
                <a:cs typeface="Arial" pitchFamily="34" charset="0"/>
              </a:rPr>
              <a:t> в части функционала и коммуникационных протоколов обмена информацией для загрузки конфигурации на само ИЭУ с помощью конфигуратора ИЭУ</a:t>
            </a:r>
            <a:endParaRPr lang="ru-RU" sz="2400" dirty="0">
              <a:latin typeface="Arial" pitchFamily="34" charset="0"/>
              <a:cs typeface="Arial" pitchFamily="34" charset="0"/>
            </a:endParaRPr>
          </a:p>
        </p:txBody>
      </p:sp>
      <p:sp>
        <p:nvSpPr>
          <p:cNvPr id="71681" name="Rectangle 1"/>
          <p:cNvSpPr>
            <a:spLocks noChangeArrowheads="1"/>
          </p:cNvSpPr>
          <p:nvPr/>
        </p:nvSpPr>
        <p:spPr bwMode="auto">
          <a:xfrm>
            <a:off x="971550" y="3867150"/>
            <a:ext cx="10515600" cy="230832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Файл  описания  межсистемного  обмена  SED  (</a:t>
            </a:r>
            <a:r>
              <a:rPr kumimoji="0" lang="ru-RU"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System</a:t>
            </a: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Exchange</a:t>
            </a: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a:t>
            </a:r>
            <a:r>
              <a:rPr kumimoji="0" lang="ru-RU" sz="2400" b="0" i="0" u="none" strike="noStrike" cap="none" normalizeH="0" baseline="0" dirty="0" err="1" smtClean="0">
                <a:ln>
                  <a:noFill/>
                </a:ln>
                <a:solidFill>
                  <a:schemeClr val="tx1"/>
                </a:solidFill>
                <a:effectLst/>
                <a:latin typeface="Arial" pitchFamily="34" charset="0"/>
                <a:ea typeface="Times New Roman" pitchFamily="18" charset="0"/>
                <a:cs typeface="Arial" pitchFamily="34" charset="0"/>
              </a:rPr>
              <a:t>Description</a:t>
            </a: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предназначен  для  описания  коммуникационных  связей  между отдельными проектами, описанными в виде SCD-файлов, при этом главный проект  используется  в  полном  виде,  а от  смежного  проекта  импортируется часть, имеющая коммуникационные связи с главным проектом.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66561" name="Rectangle 1"/>
          <p:cNvSpPr>
            <a:spLocks noChangeArrowheads="1"/>
          </p:cNvSpPr>
          <p:nvPr/>
        </p:nvSpPr>
        <p:spPr bwMode="auto">
          <a:xfrm>
            <a:off x="971550" y="1257300"/>
            <a:ext cx="382905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Обзор файлов на языке SCL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70657" name="Rectangle 1"/>
          <p:cNvSpPr>
            <a:spLocks noChangeArrowheads="1"/>
          </p:cNvSpPr>
          <p:nvPr/>
        </p:nvSpPr>
        <p:spPr bwMode="auto">
          <a:xfrm>
            <a:off x="1390650" y="2324100"/>
            <a:ext cx="1002030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lang="ru-RU" sz="2800" dirty="0" smtClean="0">
                <a:latin typeface="Calibri" pitchFamily="34" charset="0"/>
                <a:ea typeface="Times New Roman" pitchFamily="18" charset="0"/>
                <a:cs typeface="Times New Roman" pitchFamily="18" charset="0"/>
              </a:rPr>
              <a:t>Ф</a:t>
            </a:r>
            <a:r>
              <a:rPr kumimoji="0" lang="ru-RU"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айлы</a:t>
            </a:r>
            <a:r>
              <a:rPr kumimoji="0" lang="en-US"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SCL</a:t>
            </a:r>
            <a:r>
              <a:rPr kumimoji="0" lang="ru-RU"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можно выделить две основные группы:</a:t>
            </a:r>
          </a:p>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ru-RU"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группа файлов SCL, описывающих конфигурацию отдельных ИЭУ;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endParaRPr kumimoji="0" lang="ru-RU"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ru-RU" sz="28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группа файлов SCL, описывающих конфигурацию проекта. </a:t>
            </a:r>
            <a:endParaRPr kumimoji="0" lang="ru-RU" sz="28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Рисунок 16">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74753" name="Rectangle 1"/>
          <p:cNvSpPr>
            <a:spLocks noChangeArrowheads="1"/>
          </p:cNvSpPr>
          <p:nvPr/>
        </p:nvSpPr>
        <p:spPr bwMode="auto">
          <a:xfrm>
            <a:off x="1085850" y="1924050"/>
            <a:ext cx="1068705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Группа файлов SCL, описывающих конфигурацию отдельных ИЭУ: </a:t>
            </a:r>
          </a:p>
          <a:p>
            <a:pPr marL="0" marR="0" lvl="0" indent="0" algn="l" defTabSz="914400" rtl="0" eaLnBrk="1" fontAlgn="base" latinLnBrk="0" hangingPunct="1">
              <a:lnSpc>
                <a:spcPct val="100000"/>
              </a:lnSpc>
              <a:spcBef>
                <a:spcPct val="0"/>
              </a:spcBef>
              <a:spcAft>
                <a:spcPct val="0"/>
              </a:spcAft>
              <a:buClrTx/>
              <a:buSzTx/>
              <a:buFontTx/>
              <a:buNone/>
              <a:tabLst>
                <a:tab pos="638175" algn="l"/>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ICD  файл  –  заводская  конфигурация  ИЭУ,  используемая  для конфигурирования;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endPar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IID  файл  –  конфигурация  ИЭУ  с  перепрограммируемой информационной моделью, используемая для дальнейшего конфигурирования в рамках применения в конкретном проекте;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endPar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CID файл – готовая конфигурация  ИЭУ, используемая для загрузки конфигурации в ИЭУ.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16" name="Rectangle 1"/>
          <p:cNvSpPr>
            <a:spLocks noChangeArrowheads="1"/>
          </p:cNvSpPr>
          <p:nvPr/>
        </p:nvSpPr>
        <p:spPr bwMode="auto">
          <a:xfrm>
            <a:off x="971550" y="1257300"/>
            <a:ext cx="382905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Обзор файлов на языке SCL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9" name="Rectangle 1"/>
          <p:cNvSpPr>
            <a:spLocks noChangeArrowheads="1"/>
          </p:cNvSpPr>
          <p:nvPr/>
        </p:nvSpPr>
        <p:spPr bwMode="auto">
          <a:xfrm>
            <a:off x="1028700" y="1200150"/>
            <a:ext cx="382905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Обзор файлов на языке SCL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64513" name="Rectangle 1"/>
          <p:cNvSpPr>
            <a:spLocks noChangeArrowheads="1"/>
          </p:cNvSpPr>
          <p:nvPr/>
        </p:nvSpPr>
        <p:spPr bwMode="auto">
          <a:xfrm>
            <a:off x="1143000" y="1709321"/>
            <a:ext cx="10325100" cy="489364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Группа файлов SCL, описывающих конфигурацию проекта: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SSD  файл  –  описание  первичного  оборудования  с  присвоенным функционалом  систем  ПС,  используемое  для  описания  необходимого функционала  без  привязки  к  конкретным  устройствам  и  конкретным коммуникационным протоколам;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endPar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SCD файл – полная конфигурация ПС, получаемая из уточнений SSD- файла  и  добавления  конфигураций  применяемых  ИЭУ  из  CID-файлов, используемая для конфигурации ИЭУ;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endPar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tab pos="638175" algn="l"/>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SED файл – полная конфигурация ПС с коммуникациями со смежной ПС, получаемая путем интеграции в  SCD файл своей ПС части  SCD файла смежной ПС и конфигурирования межсистемных коммуникаций.</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Рисунок 16">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9524" y="16040"/>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688512" y="76200"/>
            <a:ext cx="7109639" cy="461665"/>
          </a:xfrm>
          <a:prstGeom prst="rect">
            <a:avLst/>
          </a:prstGeom>
        </p:spPr>
        <p:txBody>
          <a:bodyPr wrap="none">
            <a:spAutoFit/>
          </a:bodyPr>
          <a:lstStyle/>
          <a:p>
            <a:r>
              <a:rPr lang="ru-RU" sz="2400" b="1" dirty="0" smtClean="0"/>
              <a:t>Цифровая модель устройства на языке SCL</a:t>
            </a:r>
            <a:endParaRPr lang="ru-RU" sz="2400" dirty="0"/>
          </a:p>
        </p:txBody>
      </p:sp>
      <p:sp>
        <p:nvSpPr>
          <p:cNvPr id="15" name="Прямоугольник 14"/>
          <p:cNvSpPr/>
          <p:nvPr/>
        </p:nvSpPr>
        <p:spPr>
          <a:xfrm>
            <a:off x="1695450" y="495985"/>
            <a:ext cx="9277350" cy="646331"/>
          </a:xfrm>
          <a:prstGeom prst="rect">
            <a:avLst/>
          </a:prstGeom>
        </p:spPr>
        <p:txBody>
          <a:bodyPr wrap="square">
            <a:spAutoFit/>
          </a:bodyPr>
          <a:lstStyle/>
          <a:p>
            <a:pPr algn="ctr"/>
            <a:r>
              <a:rPr lang="ru-RU" dirty="0" smtClean="0"/>
              <a:t>Язык  описания  конфигурации подстанции  SCL  (</a:t>
            </a:r>
            <a:r>
              <a:rPr lang="ru-RU" dirty="0" err="1" smtClean="0"/>
              <a:t>System</a:t>
            </a:r>
            <a:r>
              <a:rPr lang="ru-RU" dirty="0" smtClean="0"/>
              <a:t>  </a:t>
            </a:r>
            <a:r>
              <a:rPr lang="ru-RU" dirty="0" err="1" smtClean="0"/>
              <a:t>Configuration</a:t>
            </a:r>
            <a:r>
              <a:rPr lang="ru-RU" dirty="0" smtClean="0"/>
              <a:t>  </a:t>
            </a:r>
            <a:r>
              <a:rPr lang="ru-RU" dirty="0" err="1" smtClean="0"/>
              <a:t>Language</a:t>
            </a:r>
            <a:r>
              <a:rPr lang="ru-RU" dirty="0" smtClean="0"/>
              <a:t>)</a:t>
            </a:r>
            <a:endParaRPr lang="ru-RU" dirty="0"/>
          </a:p>
        </p:txBody>
      </p:sp>
      <p:sp>
        <p:nvSpPr>
          <p:cNvPr id="9" name="Rectangle 1"/>
          <p:cNvSpPr>
            <a:spLocks noChangeArrowheads="1"/>
          </p:cNvSpPr>
          <p:nvPr/>
        </p:nvSpPr>
        <p:spPr bwMode="auto">
          <a:xfrm>
            <a:off x="1028700" y="1200150"/>
            <a:ext cx="3829050" cy="461665"/>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tab pos="638175" algn="l"/>
              </a:tabLst>
            </a:pPr>
            <a:r>
              <a:rPr kumimoji="0" lang="ru-RU" sz="2400" b="0" i="1" u="sng"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Обзор файлов на языке SCL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16" name="Рисунок 15"/>
          <p:cNvPicPr/>
          <p:nvPr/>
        </p:nvPicPr>
        <p:blipFill>
          <a:blip r:embed="rId5"/>
          <a:srcRect/>
          <a:stretch>
            <a:fillRect/>
          </a:stretch>
        </p:blipFill>
        <p:spPr bwMode="auto">
          <a:xfrm>
            <a:off x="2171700" y="2114550"/>
            <a:ext cx="7867649" cy="3333750"/>
          </a:xfrm>
          <a:prstGeom prst="rect">
            <a:avLst/>
          </a:prstGeom>
          <a:noFill/>
          <a:ln w="9525">
            <a:noFill/>
            <a:miter lim="800000"/>
            <a:headEnd/>
            <a:tailEnd/>
          </a:ln>
        </p:spPr>
      </p:pic>
    </p:spTree>
    <p:extLst>
      <p:ext uri="{BB962C8B-B14F-4D97-AF65-F5344CB8AC3E}">
        <p14:creationId xmlns:p14="http://schemas.microsoft.com/office/powerpoint/2010/main" val="3965101206"/>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1"/>
          <p:cNvSpPr>
            <a:spLocks noChangeArrowheads="1"/>
          </p:cNvSpPr>
          <p:nvPr/>
        </p:nvSpPr>
        <p:spPr bwMode="auto">
          <a:xfrm>
            <a:off x="3995531" y="238540"/>
            <a:ext cx="3018775" cy="461665"/>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r>
              <a:rPr lang="ru-RU" sz="2400" b="1" dirty="0" smtClean="0"/>
              <a:t>Архитектура ЦПС</a:t>
            </a:r>
            <a:endParaRPr lang="ru-RU" sz="2400" dirty="0"/>
          </a:p>
        </p:txBody>
      </p:sp>
      <p:pic>
        <p:nvPicPr>
          <p:cNvPr id="4" name="Рисунок 3"/>
          <p:cNvPicPr>
            <a:picLocks noChangeAspect="1"/>
          </p:cNvPicPr>
          <p:nvPr/>
        </p:nvPicPr>
        <p:blipFill rotWithShape="1">
          <a:blip r:embed="rId5"/>
          <a:srcRect l="12935" t="44957" r="17512" b="23465"/>
          <a:stretch/>
        </p:blipFill>
        <p:spPr>
          <a:xfrm>
            <a:off x="203328" y="2474702"/>
            <a:ext cx="11774818" cy="2867900"/>
          </a:xfrm>
          <a:prstGeom prst="rect">
            <a:avLst/>
          </a:prstGeom>
        </p:spPr>
      </p:pic>
    </p:spTree>
    <p:extLst>
      <p:ext uri="{BB962C8B-B14F-4D97-AF65-F5344CB8AC3E}">
        <p14:creationId xmlns:p14="http://schemas.microsoft.com/office/powerpoint/2010/main" val="308905508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17" name="Прямоугольник 16"/>
          <p:cNvSpPr/>
          <p:nvPr/>
        </p:nvSpPr>
        <p:spPr>
          <a:xfrm>
            <a:off x="4248220" y="405884"/>
            <a:ext cx="3592650" cy="461665"/>
          </a:xfrm>
          <a:prstGeom prst="rect">
            <a:avLst/>
          </a:prstGeom>
        </p:spPr>
        <p:txBody>
          <a:bodyPr wrap="none">
            <a:spAutoFit/>
          </a:bodyPr>
          <a:lstStyle/>
          <a:p>
            <a:r>
              <a:rPr lang="ru-RU" sz="2400" dirty="0" smtClean="0"/>
              <a:t>Протоколы МЭК 61850</a:t>
            </a:r>
            <a:endParaRPr lang="ru-RU" sz="2400" dirty="0"/>
          </a:p>
        </p:txBody>
      </p:sp>
      <p:sp>
        <p:nvSpPr>
          <p:cNvPr id="18" name="Прямоугольник 17"/>
          <p:cNvSpPr/>
          <p:nvPr/>
        </p:nvSpPr>
        <p:spPr>
          <a:xfrm>
            <a:off x="1855520" y="901184"/>
            <a:ext cx="2385589" cy="400110"/>
          </a:xfrm>
          <a:prstGeom prst="rect">
            <a:avLst/>
          </a:prstGeom>
        </p:spPr>
        <p:txBody>
          <a:bodyPr wrap="none">
            <a:spAutoFit/>
          </a:bodyPr>
          <a:lstStyle/>
          <a:p>
            <a:r>
              <a:rPr lang="ru-RU" sz="2000" i="1" u="sng" dirty="0" smtClean="0"/>
              <a:t>Виды протоколов</a:t>
            </a:r>
            <a:endParaRPr lang="ru-RU" sz="2000" i="1" u="sng" dirty="0"/>
          </a:p>
        </p:txBody>
      </p:sp>
      <p:sp>
        <p:nvSpPr>
          <p:cNvPr id="82945" name="Rectangle 1"/>
          <p:cNvSpPr>
            <a:spLocks noChangeArrowheads="1"/>
          </p:cNvSpPr>
          <p:nvPr/>
        </p:nvSpPr>
        <p:spPr bwMode="auto">
          <a:xfrm>
            <a:off x="952500" y="1562100"/>
            <a:ext cx="10763250" cy="449353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Стандарт  МЭК  61850  регламентирует  применение  различных протоколов передачи данных для решения задач в рамках вторичной системы подстанции: </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для  передачи  измерений  от  электронных  измерительных трансформаторов тока и напряжения и преобразователей аналоговых сигналов (мгновенных значений) применяется протокол </a:t>
            </a:r>
            <a:r>
              <a:rPr kumimoji="0" lang="ru-RU"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Sampled</a:t>
            </a:r>
            <a:r>
              <a:rPr kumimoji="0" lang="ru-RU"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a:t>
            </a:r>
            <a:r>
              <a:rPr kumimoji="0" lang="ru-RU" sz="2200" b="0" i="0" u="none" strike="noStrike" cap="none" normalizeH="0" baseline="0" dirty="0" err="1" smtClean="0">
                <a:ln>
                  <a:noFill/>
                </a:ln>
                <a:solidFill>
                  <a:schemeClr val="tx1"/>
                </a:solidFill>
                <a:effectLst/>
                <a:latin typeface="Calibri" pitchFamily="34" charset="0"/>
                <a:ea typeface="Times New Roman" pitchFamily="18" charset="0"/>
                <a:cs typeface="Times New Roman" pitchFamily="18" charset="0"/>
              </a:rPr>
              <a:t>Values</a:t>
            </a:r>
            <a:r>
              <a:rPr kumimoji="0" lang="ru-RU"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определяемый главой МЭК 61850-9-2; </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для передачи дискретных сигналов от преобразователей дискретных сигналов (ПДС) к устройствам РЗА и КП, от устройств РЗА и КП к ПДС, а также  для  быстрого  обмена  информацией  о  событиях  между  различными устройствами  на  ПС  применяется  протокол  GOOSE,  определяемый  главой МЭК 61850-8-1; </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2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для  передачи  данных  телесигнализации,  телеизмерений  и  команд телеуправления  между  устройствами  и  системой  АСУ  ТП  применяются коммуникационные  сервисы  стандарта  МЭК 61850,  реализуемые  с использованием  протокола  MMS,  в  соответствии  с  положениями  главы МЭК 61850-8-1. </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10"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16" name="Прямоугольник 15"/>
          <p:cNvSpPr/>
          <p:nvPr/>
        </p:nvSpPr>
        <p:spPr>
          <a:xfrm>
            <a:off x="1572233" y="1697271"/>
            <a:ext cx="9242853" cy="2677656"/>
          </a:xfrm>
          <a:prstGeom prst="rect">
            <a:avLst/>
          </a:prstGeom>
        </p:spPr>
        <p:txBody>
          <a:bodyPr wrap="square">
            <a:spAutoFit/>
          </a:bodyPr>
          <a:lstStyle/>
          <a:p>
            <a:r>
              <a:rPr lang="ru-RU" sz="2800" dirty="0" smtClean="0"/>
              <a:t>ЦПС  –  это  автоматизированная  подстанция,  оснащенная  взаимодействующими  в  режиме  единого  времени  цифровыми  информационными  и  управляющими  системами  и  функционирующая  без присутствия постоянного дежурного персонала</a:t>
            </a:r>
            <a:endParaRPr lang="ru-RU" sz="2800" dirty="0"/>
          </a:p>
        </p:txBody>
      </p:sp>
    </p:spTree>
    <p:extLst>
      <p:ext uri="{BB962C8B-B14F-4D97-AF65-F5344CB8AC3E}">
        <p14:creationId xmlns:p14="http://schemas.microsoft.com/office/powerpoint/2010/main" val="396510120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4248220" y="405884"/>
            <a:ext cx="3592650" cy="461665"/>
          </a:xfrm>
          <a:prstGeom prst="rect">
            <a:avLst/>
          </a:prstGeom>
        </p:spPr>
        <p:txBody>
          <a:bodyPr wrap="none">
            <a:spAutoFit/>
          </a:bodyPr>
          <a:lstStyle/>
          <a:p>
            <a:r>
              <a:rPr lang="ru-RU" sz="2400" dirty="0" smtClean="0"/>
              <a:t>Протоколы МЭК 61850</a:t>
            </a:r>
            <a:endParaRPr lang="ru-RU" sz="2400" dirty="0"/>
          </a:p>
        </p:txBody>
      </p:sp>
      <p:sp>
        <p:nvSpPr>
          <p:cNvPr id="8" name="Прямоугольник 7"/>
          <p:cNvSpPr/>
          <p:nvPr/>
        </p:nvSpPr>
        <p:spPr>
          <a:xfrm>
            <a:off x="1855520" y="901184"/>
            <a:ext cx="2385589" cy="400110"/>
          </a:xfrm>
          <a:prstGeom prst="rect">
            <a:avLst/>
          </a:prstGeom>
        </p:spPr>
        <p:txBody>
          <a:bodyPr wrap="none">
            <a:spAutoFit/>
          </a:bodyPr>
          <a:lstStyle/>
          <a:p>
            <a:r>
              <a:rPr lang="ru-RU" sz="2000" i="1" u="sng" dirty="0" smtClean="0"/>
              <a:t>Виды протоколов</a:t>
            </a:r>
            <a:endParaRPr lang="ru-RU" sz="2000" i="1" u="sng" dirty="0"/>
          </a:p>
        </p:txBody>
      </p:sp>
      <p:sp>
        <p:nvSpPr>
          <p:cNvPr id="78849" name="Rectangle 1"/>
          <p:cNvSpPr>
            <a:spLocks noChangeArrowheads="1"/>
          </p:cNvSpPr>
          <p:nvPr/>
        </p:nvSpPr>
        <p:spPr bwMode="auto">
          <a:xfrm>
            <a:off x="1219200" y="1638300"/>
            <a:ext cx="10325100"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В  рамках  применения  коммуникационных  сервисов  стандарта МЭК 61850  с  применением  протокола  MMS  обычно  выделяют  отдельные сервисы, используемые для решения различных задач: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pitchFamily="34" charset="0"/>
                <a:ea typeface="Times New Roman" pitchFamily="18" charset="0"/>
                <a:cs typeface="Times New Roman" pitchFamily="18" charset="0"/>
              </a:rPr>
              <a:t>– сервис  управления  используется  для  организации  управления объектами  данных  внутри  устройств  (РЗА,  КП  и  др.),  в  том  числе  для организации оперативного управления коммутационными аппаратами; </a:t>
            </a:r>
            <a:endPar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Arial" pitchFamily="34" charset="0"/>
                <a:ea typeface="Times New Roman" pitchFamily="18" charset="0"/>
                <a:cs typeface="Arial" pitchFamily="34" charset="0"/>
              </a:rPr>
              <a:t>– сервис отчетов используется для организации передачи информации (телесигнализация,  телеизмерения)  от  устройств  в  систему  АСУ  ТП  или  в автономный РАС</a:t>
            </a:r>
            <a:r>
              <a:rPr kumimoji="0" lang="ru-RU" sz="2400" b="0" i="0" u="none" strike="noStrike" cap="none" normalizeH="0" baseline="0" dirty="0" smtClean="0">
                <a:ln>
                  <a:noFill/>
                </a:ln>
                <a:solidFill>
                  <a:schemeClr val="tx1"/>
                </a:solidFill>
                <a:effectLst/>
                <a:latin typeface="Arial" pitchFamily="34" charset="0"/>
                <a:cs typeface="Arial" pitchFamily="34" charset="0"/>
              </a:rPr>
              <a:t> </a:t>
            </a:r>
          </a:p>
        </p:txBody>
      </p:sp>
    </p:spTree>
    <p:extLst>
      <p:ext uri="{BB962C8B-B14F-4D97-AF65-F5344CB8AC3E}">
        <p14:creationId xmlns:p14="http://schemas.microsoft.com/office/powerpoint/2010/main" val="3965101206"/>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pic>
        <p:nvPicPr>
          <p:cNvPr id="7" name="Рисунок 6"/>
          <p:cNvPicPr/>
          <p:nvPr/>
        </p:nvPicPr>
        <p:blipFill>
          <a:blip r:embed="rId5"/>
          <a:srcRect/>
          <a:stretch>
            <a:fillRect/>
          </a:stretch>
        </p:blipFill>
        <p:spPr bwMode="auto">
          <a:xfrm>
            <a:off x="2114550" y="876301"/>
            <a:ext cx="8420100" cy="5429250"/>
          </a:xfrm>
          <a:prstGeom prst="rect">
            <a:avLst/>
          </a:prstGeom>
          <a:noFill/>
          <a:ln w="9525">
            <a:noFill/>
            <a:miter lim="800000"/>
            <a:headEnd/>
            <a:tailEnd/>
          </a:ln>
        </p:spPr>
      </p:pic>
      <p:sp>
        <p:nvSpPr>
          <p:cNvPr id="8" name="Прямоугольник 7"/>
          <p:cNvSpPr/>
          <p:nvPr/>
        </p:nvSpPr>
        <p:spPr>
          <a:xfrm>
            <a:off x="4229170" y="234434"/>
            <a:ext cx="3592650" cy="461665"/>
          </a:xfrm>
          <a:prstGeom prst="rect">
            <a:avLst/>
          </a:prstGeom>
        </p:spPr>
        <p:txBody>
          <a:bodyPr wrap="none">
            <a:spAutoFit/>
          </a:bodyPr>
          <a:lstStyle/>
          <a:p>
            <a:r>
              <a:rPr lang="ru-RU" sz="2400" dirty="0" smtClean="0"/>
              <a:t>Протоколы МЭК 61850</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6801" name="Rectangle 1"/>
          <p:cNvSpPr>
            <a:spLocks noChangeArrowheads="1"/>
          </p:cNvSpPr>
          <p:nvPr/>
        </p:nvSpPr>
        <p:spPr bwMode="auto">
          <a:xfrm>
            <a:off x="1333500" y="1485900"/>
            <a:ext cx="9412455"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Каждый логический узел в свою очередь включает в себя элементы и атрибуты данных (рисунок 2.4).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Arial" pitchFamily="34" charset="0"/>
                <a:cs typeface="Arial" pitchFamily="34" charset="0"/>
              </a:rPr>
              <a:t> </a:t>
            </a:r>
          </a:p>
        </p:txBody>
      </p:sp>
      <p:sp>
        <p:nvSpPr>
          <p:cNvPr id="8" name="Прямоугольник 7"/>
          <p:cNvSpPr/>
          <p:nvPr/>
        </p:nvSpPr>
        <p:spPr>
          <a:xfrm>
            <a:off x="4229170" y="234434"/>
            <a:ext cx="3592650" cy="461665"/>
          </a:xfrm>
          <a:prstGeom prst="rect">
            <a:avLst/>
          </a:prstGeom>
        </p:spPr>
        <p:txBody>
          <a:bodyPr wrap="none">
            <a:spAutoFit/>
          </a:bodyPr>
          <a:lstStyle/>
          <a:p>
            <a:r>
              <a:rPr lang="ru-RU" sz="2400" dirty="0" smtClean="0"/>
              <a:t>Протоколы МЭК 61850</a:t>
            </a:r>
            <a:endParaRPr lang="ru-RU" sz="2400" dirty="0"/>
          </a:p>
        </p:txBody>
      </p:sp>
      <p:pic>
        <p:nvPicPr>
          <p:cNvPr id="9" name="Рисунок 8"/>
          <p:cNvPicPr/>
          <p:nvPr/>
        </p:nvPicPr>
        <p:blipFill>
          <a:blip r:embed="rId5"/>
          <a:srcRect/>
          <a:stretch>
            <a:fillRect/>
          </a:stretch>
        </p:blipFill>
        <p:spPr bwMode="auto">
          <a:xfrm>
            <a:off x="3257551" y="2528887"/>
            <a:ext cx="5853112" cy="3319463"/>
          </a:xfrm>
          <a:prstGeom prst="rect">
            <a:avLst/>
          </a:prstGeom>
          <a:noFill/>
          <a:ln w="9525">
            <a:noFill/>
            <a:miter lim="800000"/>
            <a:headEnd/>
            <a:tailEnd/>
          </a:ln>
        </p:spPr>
      </p:pic>
    </p:spTree>
    <p:extLst>
      <p:ext uri="{BB962C8B-B14F-4D97-AF65-F5344CB8AC3E}">
        <p14:creationId xmlns:p14="http://schemas.microsoft.com/office/powerpoint/2010/main" val="3965101206"/>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pic>
        <p:nvPicPr>
          <p:cNvPr id="7" name="Рисунок 6"/>
          <p:cNvPicPr/>
          <p:nvPr/>
        </p:nvPicPr>
        <p:blipFill>
          <a:blip r:embed="rId5"/>
          <a:srcRect/>
          <a:stretch>
            <a:fillRect/>
          </a:stretch>
        </p:blipFill>
        <p:spPr bwMode="auto">
          <a:xfrm>
            <a:off x="1657351" y="1905000"/>
            <a:ext cx="9258299" cy="3352800"/>
          </a:xfrm>
          <a:prstGeom prst="rect">
            <a:avLst/>
          </a:prstGeom>
          <a:noFill/>
          <a:ln w="9525">
            <a:noFill/>
            <a:miter lim="800000"/>
            <a:headEnd/>
            <a:tailEnd/>
          </a:ln>
        </p:spPr>
      </p:pic>
      <p:sp>
        <p:nvSpPr>
          <p:cNvPr id="8" name="Прямоугольник 7"/>
          <p:cNvSpPr/>
          <p:nvPr/>
        </p:nvSpPr>
        <p:spPr>
          <a:xfrm>
            <a:off x="4229170" y="310634"/>
            <a:ext cx="3592650" cy="461665"/>
          </a:xfrm>
          <a:prstGeom prst="rect">
            <a:avLst/>
          </a:prstGeom>
        </p:spPr>
        <p:txBody>
          <a:bodyPr wrap="none">
            <a:spAutoFit/>
          </a:bodyPr>
          <a:lstStyle/>
          <a:p>
            <a:r>
              <a:rPr lang="ru-RU" sz="2400" dirty="0" smtClean="0"/>
              <a:t>Протоколы МЭК 61850</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981200" y="305485"/>
            <a:ext cx="8058150" cy="830997"/>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sp>
        <p:nvSpPr>
          <p:cNvPr id="87041" name="Rectangle 1"/>
          <p:cNvSpPr>
            <a:spLocks noChangeArrowheads="1"/>
          </p:cNvSpPr>
          <p:nvPr/>
        </p:nvSpPr>
        <p:spPr bwMode="auto">
          <a:xfrm>
            <a:off x="685800" y="2476500"/>
            <a:ext cx="10972800" cy="193899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GOOSE (англ.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Generic</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Object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Oriented</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Substation</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Event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(стандарт МЭК  61850-8-1)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протокол передачи данных о событиях на подстанции.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GOOSE</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сообщения, передаваемые через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Ethernet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упаковываются в так называемые фреймы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Ethernet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кадры) вместе с дополнительной информацией.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1981200" y="305485"/>
            <a:ext cx="8058150" cy="830997"/>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pic>
        <p:nvPicPr>
          <p:cNvPr id="9" name="Рисунок 8"/>
          <p:cNvPicPr/>
          <p:nvPr/>
        </p:nvPicPr>
        <p:blipFill>
          <a:blip r:embed="rId5"/>
          <a:srcRect/>
          <a:stretch>
            <a:fillRect/>
          </a:stretch>
        </p:blipFill>
        <p:spPr bwMode="auto">
          <a:xfrm>
            <a:off x="3162300" y="704849"/>
            <a:ext cx="5534025" cy="6153151"/>
          </a:xfrm>
          <a:prstGeom prst="rect">
            <a:avLst/>
          </a:prstGeom>
          <a:noFill/>
          <a:ln w="9525">
            <a:noFill/>
            <a:miter lim="800000"/>
            <a:headEnd/>
            <a:tailEnd/>
          </a:ln>
        </p:spPr>
      </p:pic>
    </p:spTree>
    <p:extLst>
      <p:ext uri="{BB962C8B-B14F-4D97-AF65-F5344CB8AC3E}">
        <p14:creationId xmlns:p14="http://schemas.microsoft.com/office/powerpoint/2010/main" val="396510120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92161" name="Rectangle 1"/>
          <p:cNvSpPr>
            <a:spLocks noChangeArrowheads="1"/>
          </p:cNvSpPr>
          <p:nvPr/>
        </p:nvSpPr>
        <p:spPr bwMode="auto">
          <a:xfrm>
            <a:off x="1123950" y="1238250"/>
            <a:ext cx="1106805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Фрейм  начинается  с преамбулы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Preamble</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которая  используется  для  синхронизации приемопередатчиков. Далее идут MAC адреса приемника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Destination</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address</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адрес устройства, которому направляется сообщение, и источника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Source</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address</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уникальный  адрес  передающего  интеллектуального  устройства (ИЭУ). Идентификатор протокола (TPID,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Tag</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Protocol</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Identifier</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указывает тип использованного протокола.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Идентификатор сообщения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Ethertype</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указывает тип сообщений.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Идентификатор положения (APPID,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Application</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Identifier</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служит для разделения сообщений.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Длина данных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Length</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суммарная длина полей APPID,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Length</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reserved</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1,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reserved</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2 и APDU.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1981200" y="305485"/>
            <a:ext cx="8058150" cy="830997"/>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Rectangle 2"/>
          <p:cNvSpPr>
            <a:spLocks noChangeArrowheads="1"/>
          </p:cNvSpPr>
          <p:nvPr/>
        </p:nvSpPr>
        <p:spPr bwMode="auto">
          <a:xfrm>
            <a:off x="1409700" y="2247900"/>
            <a:ext cx="10267950"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Прикладной протокол данных (APDU,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Application</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Protocol</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Data</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Unit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содержит измерительную информацию. </a:t>
            </a:r>
          </a:p>
          <a:p>
            <a:pPr marL="0" marR="0" lvl="0" indent="0" algn="l" defTabSz="914400" rtl="0" eaLnBrk="1" fontAlgn="base" latinLnBrk="0" hangingPunct="1">
              <a:lnSpc>
                <a:spcPct val="100000"/>
              </a:lnSpc>
              <a:spcBef>
                <a:spcPct val="0"/>
              </a:spcBef>
              <a:spcAft>
                <a:spcPct val="0"/>
              </a:spcAft>
              <a:buClrTx/>
              <a:buSzTx/>
              <a:buFontTx/>
              <a:buNone/>
              <a:tabLst/>
            </a:pPr>
            <a:endPar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Контрольная  сумма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Frame</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check</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sequence</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  контрольное  значение, вычисляемое  по  алгоритму  CRC-32.  С  помощью  контрольной  суммы получатель может определить, не был ли поврежден фрейм во время передачи.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
        <p:nvSpPr>
          <p:cNvPr id="8" name="Прямоугольник 7"/>
          <p:cNvSpPr/>
          <p:nvPr/>
        </p:nvSpPr>
        <p:spPr>
          <a:xfrm>
            <a:off x="1981200" y="305485"/>
            <a:ext cx="8058150" cy="830997"/>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pic>
        <p:nvPicPr>
          <p:cNvPr id="7" name="Рисунок 6"/>
          <p:cNvPicPr/>
          <p:nvPr/>
        </p:nvPicPr>
        <p:blipFill>
          <a:blip r:embed="rId5"/>
          <a:srcRect/>
          <a:stretch>
            <a:fillRect/>
          </a:stretch>
        </p:blipFill>
        <p:spPr bwMode="auto">
          <a:xfrm>
            <a:off x="1676400" y="419100"/>
            <a:ext cx="5943600" cy="6438900"/>
          </a:xfrm>
          <a:prstGeom prst="rect">
            <a:avLst/>
          </a:prstGeom>
          <a:noFill/>
          <a:ln w="9525">
            <a:noFill/>
            <a:miter lim="800000"/>
            <a:headEnd/>
            <a:tailEnd/>
          </a:ln>
        </p:spPr>
      </p:pic>
      <p:sp>
        <p:nvSpPr>
          <p:cNvPr id="8" name="Прямоугольник 7"/>
          <p:cNvSpPr/>
          <p:nvPr/>
        </p:nvSpPr>
        <p:spPr>
          <a:xfrm>
            <a:off x="8096250" y="2066836"/>
            <a:ext cx="3067050" cy="2308324"/>
          </a:xfrm>
          <a:prstGeom prst="rect">
            <a:avLst/>
          </a:prstGeom>
        </p:spPr>
        <p:txBody>
          <a:bodyPr wrap="square">
            <a:spAutoFit/>
          </a:bodyPr>
          <a:lstStyle/>
          <a:p>
            <a:r>
              <a:rPr lang="ru-RU" dirty="0" smtClean="0"/>
              <a:t>Рассмотрим  структуру  GOOSE  –  сообщения.  Источником  сообщения является терминал защиты среднего напряжения, вид защиты - первая ступень МТЗ</a:t>
            </a:r>
            <a:endParaRPr lang="ru-RU" dirty="0"/>
          </a:p>
        </p:txBody>
      </p:sp>
      <p:sp>
        <p:nvSpPr>
          <p:cNvPr id="9" name="Прямоугольник 8"/>
          <p:cNvSpPr/>
          <p:nvPr/>
        </p:nvSpPr>
        <p:spPr>
          <a:xfrm>
            <a:off x="1009650" y="0"/>
            <a:ext cx="9582150" cy="461665"/>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90113" name="Rectangle 1"/>
          <p:cNvSpPr>
            <a:spLocks noChangeArrowheads="1"/>
          </p:cNvSpPr>
          <p:nvPr/>
        </p:nvSpPr>
        <p:spPr bwMode="auto">
          <a:xfrm>
            <a:off x="628650" y="1181100"/>
            <a:ext cx="10877550" cy="156966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Перечисленные  требования  заложены  в  механизме  передачи GOOSE-сообщений.  Принцип  передачи  GOOSE-сообщений  поясняет рисунок 2.7.  Для  получения  и  обработки  информации  устройства  должны быть подписаны на нее.</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8" name="Рисунок 7"/>
          <p:cNvPicPr/>
          <p:nvPr/>
        </p:nvPicPr>
        <p:blipFill>
          <a:blip r:embed="rId5"/>
          <a:srcRect/>
          <a:stretch>
            <a:fillRect/>
          </a:stretch>
        </p:blipFill>
        <p:spPr bwMode="auto">
          <a:xfrm>
            <a:off x="1314450" y="2647950"/>
            <a:ext cx="6100763" cy="4210050"/>
          </a:xfrm>
          <a:prstGeom prst="rect">
            <a:avLst/>
          </a:prstGeom>
          <a:noFill/>
          <a:ln w="9525">
            <a:noFill/>
            <a:miter lim="800000"/>
            <a:headEnd/>
            <a:tailEnd/>
          </a:ln>
        </p:spPr>
      </p:pic>
      <p:sp>
        <p:nvSpPr>
          <p:cNvPr id="9" name="Прямоугольник 8"/>
          <p:cNvSpPr/>
          <p:nvPr/>
        </p:nvSpPr>
        <p:spPr>
          <a:xfrm>
            <a:off x="1295400" y="247650"/>
            <a:ext cx="9582150" cy="461665"/>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AAD31CF-FC00-4E35-A722-EBEEFCEDF1FA}"/>
              </a:ext>
            </a:extLst>
          </p:cNvPr>
          <p:cNvSpPr>
            <a:spLocks noGrp="1"/>
          </p:cNvSpPr>
          <p:nvPr>
            <p:ph type="title"/>
          </p:nvPr>
        </p:nvSpPr>
        <p:spPr/>
        <p:txBody>
          <a:bodyPr/>
          <a:lstStyle/>
          <a:p>
            <a:r>
              <a:rPr lang="ru-RU" dirty="0" smtClean="0"/>
              <a:t>Цифровые подстанции</a:t>
            </a:r>
            <a:br>
              <a:rPr lang="ru-RU" dirty="0" smtClean="0"/>
            </a:br>
            <a:endParaRPr lang="ru-RU" sz="2800" dirty="0"/>
          </a:p>
        </p:txBody>
      </p:sp>
      <p:sp>
        <p:nvSpPr>
          <p:cNvPr id="4" name="Объект 3">
            <a:extLst>
              <a:ext uri="{FF2B5EF4-FFF2-40B4-BE49-F238E27FC236}">
                <a16:creationId xmlns:a16="http://schemas.microsoft.com/office/drawing/2014/main" xmlns="" id="{38E3646B-50E6-4695-9F53-257F37555C85}"/>
              </a:ext>
            </a:extLst>
          </p:cNvPr>
          <p:cNvSpPr>
            <a:spLocks noGrp="1"/>
          </p:cNvSpPr>
          <p:nvPr>
            <p:ph sz="half" idx="2"/>
          </p:nvPr>
        </p:nvSpPr>
        <p:spPr>
          <a:xfrm>
            <a:off x="2189527" y="2126222"/>
            <a:ext cx="9315083" cy="2739393"/>
          </a:xfrm>
        </p:spPr>
        <p:txBody>
          <a:bodyPr>
            <a:noAutofit/>
          </a:bodyPr>
          <a:lstStyle/>
          <a:p>
            <a:r>
              <a:rPr lang="ru-RU" sz="2800" dirty="0" smtClean="0"/>
              <a:t>Введение в стандарт,  основные термины и определения, нормативная документация</a:t>
            </a:r>
          </a:p>
          <a:p>
            <a:r>
              <a:rPr lang="ru-RU" sz="2800" dirty="0" smtClean="0"/>
              <a:t>Цифровая модель устройства на языке SCL</a:t>
            </a:r>
          </a:p>
          <a:p>
            <a:r>
              <a:rPr lang="ru-RU" sz="2800" dirty="0" smtClean="0"/>
              <a:t>Протоколы МЭК 61850</a:t>
            </a:r>
          </a:p>
          <a:p>
            <a:r>
              <a:rPr lang="ru-RU" sz="2800" dirty="0" smtClean="0"/>
              <a:t>Настройка взаимодействия устройств РЗА</a:t>
            </a:r>
          </a:p>
          <a:p>
            <a:r>
              <a:rPr lang="ru-RU" sz="2800" dirty="0" smtClean="0"/>
              <a:t>Основные подходы к анализу осциллограмм</a:t>
            </a:r>
          </a:p>
          <a:p>
            <a:endParaRPr lang="ru-RU" sz="2800" dirty="0"/>
          </a:p>
        </p:txBody>
      </p:sp>
      <p:grpSp>
        <p:nvGrpSpPr>
          <p:cNvPr id="5" name="Группа 4">
            <a:extLst>
              <a:ext uri="{FF2B5EF4-FFF2-40B4-BE49-F238E27FC236}">
                <a16:creationId xmlns:a16="http://schemas.microsoft.com/office/drawing/2014/main" xmlns="" id="{A5616655-BB96-497F-A627-7CD2DEEEC642}"/>
              </a:ext>
            </a:extLst>
          </p:cNvPr>
          <p:cNvGrpSpPr/>
          <p:nvPr/>
        </p:nvGrpSpPr>
        <p:grpSpPr>
          <a:xfrm>
            <a:off x="10932062" y="51338"/>
            <a:ext cx="1210734" cy="1380301"/>
            <a:chOff x="11043830" y="-6393"/>
            <a:chExt cx="1210734" cy="1380301"/>
          </a:xfrm>
        </p:grpSpPr>
        <p:sp>
          <p:nvSpPr>
            <p:cNvPr id="6" name="Прямоугольник с двумя скругленными соседними углами 3">
              <a:extLst>
                <a:ext uri="{FF2B5EF4-FFF2-40B4-BE49-F238E27FC236}">
                  <a16:creationId xmlns:a16="http://schemas.microsoft.com/office/drawing/2014/main" xmlns="" id="{05A30B9A-CC74-457B-8426-4D0A2FA82B00}"/>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7" name="Рисунок 6">
              <a:extLst>
                <a:ext uri="{FF2B5EF4-FFF2-40B4-BE49-F238E27FC236}">
                  <a16:creationId xmlns:a16="http://schemas.microsoft.com/office/drawing/2014/main" xmlns="" id="{082958F5-7C1D-4A41-A73A-4266F8AE70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8" name="Прямоугольник 7">
              <a:extLst>
                <a:ext uri="{FF2B5EF4-FFF2-40B4-BE49-F238E27FC236}">
                  <a16:creationId xmlns:a16="http://schemas.microsoft.com/office/drawing/2014/main" xmlns="" id="{38B97E12-B731-40A1-8F73-F0EBD609CBAF}"/>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Tree>
    <p:extLst>
      <p:ext uri="{BB962C8B-B14F-4D97-AF65-F5344CB8AC3E}">
        <p14:creationId xmlns:p14="http://schemas.microsoft.com/office/powerpoint/2010/main" val="68220274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295400" y="247650"/>
            <a:ext cx="9582150" cy="461665"/>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sp>
        <p:nvSpPr>
          <p:cNvPr id="91137" name="Rectangle 1"/>
          <p:cNvSpPr>
            <a:spLocks noChangeArrowheads="1"/>
          </p:cNvSpPr>
          <p:nvPr/>
        </p:nvSpPr>
        <p:spPr bwMode="auto">
          <a:xfrm>
            <a:off x="800100" y="1295400"/>
            <a:ext cx="10115550" cy="212365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Для адресации кадров на канальном уровне используются физические адреса  сетевых  устройств  </a:t>
            </a:r>
            <a:r>
              <a:rPr kumimoji="0" lang="ru-RU" sz="22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MAC-адреса.  При  этом  </a:t>
            </a:r>
            <a:r>
              <a:rPr kumimoji="0" lang="ru-RU" sz="2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Ethernet</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позволяет осуществлять так называемую групповую рассылку сообщений (</a:t>
            </a:r>
            <a:r>
              <a:rPr kumimoji="0" lang="ru-RU" sz="22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Multicast</a:t>
            </a:r>
            <a:r>
              <a:rPr kumimoji="0" lang="ru-RU" sz="22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 таком  случае  в  поле  MAC-адреса  адресата  указывается  адрес  групповой рассылки. Для многоадресных рассылок по протоколу GOOSE используется определенный диапазон адресов (рисунок 2.8). </a:t>
            </a:r>
            <a:endParaRPr kumimoji="0" lang="ru-RU" sz="2200" b="0" i="0" u="none" strike="noStrike" cap="none" normalizeH="0" baseline="0" dirty="0" smtClean="0">
              <a:ln>
                <a:noFill/>
              </a:ln>
              <a:solidFill>
                <a:schemeClr val="tx1"/>
              </a:solidFill>
              <a:effectLst/>
              <a:latin typeface="Arial" pitchFamily="34" charset="0"/>
              <a:cs typeface="Arial" pitchFamily="34" charset="0"/>
            </a:endParaRPr>
          </a:p>
        </p:txBody>
      </p:sp>
      <p:pic>
        <p:nvPicPr>
          <p:cNvPr id="9" name="Рисунок 8"/>
          <p:cNvPicPr/>
          <p:nvPr/>
        </p:nvPicPr>
        <p:blipFill>
          <a:blip r:embed="rId5"/>
          <a:srcRect/>
          <a:stretch>
            <a:fillRect/>
          </a:stretch>
        </p:blipFill>
        <p:spPr bwMode="auto">
          <a:xfrm>
            <a:off x="2419351" y="3657600"/>
            <a:ext cx="6419850" cy="3200400"/>
          </a:xfrm>
          <a:prstGeom prst="rect">
            <a:avLst/>
          </a:prstGeom>
          <a:noFill/>
          <a:ln w="9525">
            <a:noFill/>
            <a:miter lim="800000"/>
            <a:headEnd/>
            <a:tailEnd/>
          </a:ln>
        </p:spPr>
      </p:pic>
    </p:spTree>
    <p:extLst>
      <p:ext uri="{BB962C8B-B14F-4D97-AF65-F5344CB8AC3E}">
        <p14:creationId xmlns:p14="http://schemas.microsoft.com/office/powerpoint/2010/main" val="3965101206"/>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276350" y="0"/>
            <a:ext cx="9582150" cy="461665"/>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pic>
        <p:nvPicPr>
          <p:cNvPr id="8" name="Рисунок 7"/>
          <p:cNvPicPr/>
          <p:nvPr/>
        </p:nvPicPr>
        <p:blipFill>
          <a:blip r:embed="rId5"/>
          <a:srcRect/>
          <a:stretch>
            <a:fillRect/>
          </a:stretch>
        </p:blipFill>
        <p:spPr bwMode="auto">
          <a:xfrm>
            <a:off x="1615440" y="400050"/>
            <a:ext cx="5367337" cy="6457950"/>
          </a:xfrm>
          <a:prstGeom prst="rect">
            <a:avLst/>
          </a:prstGeom>
          <a:noFill/>
          <a:ln w="9525">
            <a:noFill/>
            <a:miter lim="800000"/>
            <a:headEnd/>
            <a:tailEnd/>
          </a:ln>
        </p:spPr>
      </p:pic>
      <p:sp>
        <p:nvSpPr>
          <p:cNvPr id="102401" name="Rectangle 1"/>
          <p:cNvSpPr>
            <a:spLocks noChangeArrowheads="1"/>
          </p:cNvSpPr>
          <p:nvPr/>
        </p:nvSpPr>
        <p:spPr bwMode="auto">
          <a:xfrm>
            <a:off x="7474225" y="1888435"/>
            <a:ext cx="3299792" cy="341632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выделенная  строчка  3934:  срабатывания терминала не произошло (значение состояния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stVal</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False</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или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логический 0</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время изменения GOOSE-сообщения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63.152468.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295400" y="247650"/>
            <a:ext cx="9582150" cy="461665"/>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pic>
        <p:nvPicPr>
          <p:cNvPr id="8" name="Рисунок 7"/>
          <p:cNvPicPr/>
          <p:nvPr/>
        </p:nvPicPr>
        <p:blipFill>
          <a:blip r:embed="rId5"/>
          <a:srcRect/>
          <a:stretch>
            <a:fillRect/>
          </a:stretch>
        </p:blipFill>
        <p:spPr bwMode="auto">
          <a:xfrm>
            <a:off x="1783080" y="823912"/>
            <a:ext cx="4896016" cy="6034088"/>
          </a:xfrm>
          <a:prstGeom prst="rect">
            <a:avLst/>
          </a:prstGeom>
          <a:noFill/>
          <a:ln w="9525">
            <a:noFill/>
            <a:miter lim="800000"/>
            <a:headEnd/>
            <a:tailEnd/>
          </a:ln>
        </p:spPr>
      </p:pic>
      <p:sp>
        <p:nvSpPr>
          <p:cNvPr id="9" name="Прямоугольник 8"/>
          <p:cNvSpPr/>
          <p:nvPr/>
        </p:nvSpPr>
        <p:spPr>
          <a:xfrm>
            <a:off x="7891669" y="1868556"/>
            <a:ext cx="3717235" cy="3046988"/>
          </a:xfrm>
          <a:prstGeom prst="rect">
            <a:avLst/>
          </a:prstGeom>
        </p:spPr>
        <p:txBody>
          <a:bodyPr wrap="square">
            <a:spAutoFit/>
          </a:bodyPr>
          <a:lstStyle/>
          <a:p>
            <a:r>
              <a:rPr lang="ru-RU" sz="2400" dirty="0" smtClean="0"/>
              <a:t>строчка 4072: произошло срабатывание терминала  (значение  состояния  </a:t>
            </a:r>
            <a:r>
              <a:rPr lang="ru-RU" sz="2400" dirty="0" err="1" smtClean="0"/>
              <a:t>stVal</a:t>
            </a:r>
            <a:r>
              <a:rPr lang="ru-RU" sz="2400" dirty="0" smtClean="0"/>
              <a:t>  –  «</a:t>
            </a:r>
            <a:r>
              <a:rPr lang="ru-RU" sz="2400" dirty="0" err="1" smtClean="0"/>
              <a:t>True</a:t>
            </a:r>
            <a:r>
              <a:rPr lang="ru-RU" sz="2400" dirty="0" smtClean="0"/>
              <a:t>»),  время  изменения GOOSE-сообщения: 64.790562. </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295400" y="247650"/>
            <a:ext cx="9582150" cy="461665"/>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pic>
        <p:nvPicPr>
          <p:cNvPr id="9" name="Рисунок 8"/>
          <p:cNvPicPr/>
          <p:nvPr/>
        </p:nvPicPr>
        <p:blipFill>
          <a:blip r:embed="rId5"/>
          <a:srcRect/>
          <a:stretch>
            <a:fillRect/>
          </a:stretch>
        </p:blipFill>
        <p:spPr bwMode="auto">
          <a:xfrm>
            <a:off x="858418" y="1411060"/>
            <a:ext cx="6549992" cy="4243290"/>
          </a:xfrm>
          <a:prstGeom prst="rect">
            <a:avLst/>
          </a:prstGeom>
          <a:noFill/>
          <a:ln w="9525">
            <a:noFill/>
            <a:miter lim="800000"/>
            <a:headEnd/>
            <a:tailEnd/>
          </a:ln>
        </p:spPr>
      </p:pic>
      <p:sp>
        <p:nvSpPr>
          <p:cNvPr id="10" name="Прямоугольник 9"/>
          <p:cNvSpPr/>
          <p:nvPr/>
        </p:nvSpPr>
        <p:spPr>
          <a:xfrm>
            <a:off x="8080309" y="1676477"/>
            <a:ext cx="2948473" cy="3693319"/>
          </a:xfrm>
          <a:prstGeom prst="rect">
            <a:avLst/>
          </a:prstGeom>
        </p:spPr>
        <p:txBody>
          <a:bodyPr wrap="square">
            <a:spAutoFit/>
          </a:bodyPr>
          <a:lstStyle/>
          <a:p>
            <a:r>
              <a:rPr lang="ru-RU" dirty="0" smtClean="0"/>
              <a:t>Как видно на рисунке 2.11, после сообщения о срабатывании терминала, начинается повторная передача GOOSE–сообщений через 10 мс, 20 мс, 40 мс и т.д., до того момента, пока время между сообщениями не увеличится опять до времени периода отправки – 2 с</a:t>
            </a:r>
            <a:endParaRPr lang="ru-RU" dirty="0"/>
          </a:p>
        </p:txBody>
      </p:sp>
    </p:spTree>
    <p:extLst>
      <p:ext uri="{BB962C8B-B14F-4D97-AF65-F5344CB8AC3E}">
        <p14:creationId xmlns:p14="http://schemas.microsoft.com/office/powerpoint/2010/main" val="396510120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295400" y="247650"/>
            <a:ext cx="9582150" cy="461665"/>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sp>
        <p:nvSpPr>
          <p:cNvPr id="8" name="Прямоугольник 7"/>
          <p:cNvSpPr/>
          <p:nvPr/>
        </p:nvSpPr>
        <p:spPr>
          <a:xfrm>
            <a:off x="1891003" y="922472"/>
            <a:ext cx="8652589" cy="369332"/>
          </a:xfrm>
          <a:prstGeom prst="rect">
            <a:avLst/>
          </a:prstGeom>
        </p:spPr>
        <p:txBody>
          <a:bodyPr wrap="square">
            <a:spAutoFit/>
          </a:bodyPr>
          <a:lstStyle/>
          <a:p>
            <a:r>
              <a:rPr lang="ru-RU" dirty="0" smtClean="0"/>
              <a:t>Надежность передачи GOOSE-сообщений обеспечивается следующим</a:t>
            </a:r>
            <a:endParaRPr lang="ru-RU" dirty="0"/>
          </a:p>
        </p:txBody>
      </p:sp>
      <p:sp>
        <p:nvSpPr>
          <p:cNvPr id="99329" name="Rectangle 1"/>
          <p:cNvSpPr>
            <a:spLocks noChangeArrowheads="1"/>
          </p:cNvSpPr>
          <p:nvPr/>
        </p:nvSpPr>
        <p:spPr bwMode="auto">
          <a:xfrm>
            <a:off x="1847461" y="1642187"/>
            <a:ext cx="9909110" cy="415498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протокол МЭК 61850 использует Ethernet-сеть, за счет этого выход из строя верхнего уровня АСУ ТП и любого из устройств РЗА не отражается на передаче GOOSE-сообщений оставшихся в работе устройств;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терминалы РЗА имеют два независимых  Ethernet-порта, при выходе одного из них из строя второй его полностью заменяет;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разные порты одного терминала РЗА подключаются к разным сетевым коммутаторам;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во  всех  устройствах  РЗА  осуществляется  постоянный  контроль возможности  прохождения  каждого  сигнала,  который  позволяет автоматически  определить  не  только  отказы  цифровой  связи,  но  и  ошибки параметрирования терминалов</a:t>
            </a:r>
            <a:r>
              <a:rPr kumimoji="0" lang="ru-RU" sz="2400" b="0" i="0" u="none" strike="noStrike" cap="none" normalizeH="0" baseline="0" dirty="0" smtClean="0">
                <a:ln>
                  <a:noFill/>
                </a:ln>
                <a:solidFill>
                  <a:schemeClr val="tx1"/>
                </a:solidFill>
                <a:effectLst/>
                <a:latin typeface="Arial" pitchFamily="34" charset="0"/>
                <a:cs typeface="Arial" pitchFamily="34" charset="0"/>
              </a:rPr>
              <a:t> </a:t>
            </a:r>
          </a:p>
        </p:txBody>
      </p:sp>
    </p:spTree>
    <p:extLst>
      <p:ext uri="{BB962C8B-B14F-4D97-AF65-F5344CB8AC3E}">
        <p14:creationId xmlns:p14="http://schemas.microsoft.com/office/powerpoint/2010/main" val="3965101206"/>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295400" y="247650"/>
            <a:ext cx="9582150" cy="461665"/>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sp>
        <p:nvSpPr>
          <p:cNvPr id="98305" name="Rectangle 1"/>
          <p:cNvSpPr>
            <a:spLocks noChangeArrowheads="1"/>
          </p:cNvSpPr>
          <p:nvPr/>
        </p:nvSpPr>
        <p:spPr bwMode="auto">
          <a:xfrm>
            <a:off x="1735493" y="839757"/>
            <a:ext cx="9069355" cy="2677656"/>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В соответствии с требованиями действующего стандарта МЭК 61850-5 допустимое время передачи GOOSE-сообщения не более 3 мс (для сообщений, требующих  быстрой  передачи,  например,  для  передачи  сигналов срабатывания защит, пусков АПВ и УРОВ и т.п.). Другие нормативы времени для сигналов представлены в таблице 2.5.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Arial" pitchFamily="34" charset="0"/>
                <a:cs typeface="Arial" pitchFamily="34" charset="0"/>
              </a:rPr>
              <a:t> </a:t>
            </a:r>
          </a:p>
        </p:txBody>
      </p:sp>
      <p:pic>
        <p:nvPicPr>
          <p:cNvPr id="9" name="Рисунок 8"/>
          <p:cNvPicPr/>
          <p:nvPr/>
        </p:nvPicPr>
        <p:blipFill>
          <a:blip r:embed="rId5"/>
          <a:srcRect/>
          <a:stretch>
            <a:fillRect/>
          </a:stretch>
        </p:blipFill>
        <p:spPr bwMode="auto">
          <a:xfrm>
            <a:off x="3470988" y="3339192"/>
            <a:ext cx="6278821" cy="2763027"/>
          </a:xfrm>
          <a:prstGeom prst="rect">
            <a:avLst/>
          </a:prstGeom>
          <a:noFill/>
          <a:ln w="9525">
            <a:noFill/>
            <a:miter lim="800000"/>
            <a:headEnd/>
            <a:tailEnd/>
          </a:ln>
        </p:spPr>
      </p:pic>
    </p:spTree>
    <p:extLst>
      <p:ext uri="{BB962C8B-B14F-4D97-AF65-F5344CB8AC3E}">
        <p14:creationId xmlns:p14="http://schemas.microsoft.com/office/powerpoint/2010/main" val="396510120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295400" y="247650"/>
            <a:ext cx="9582150" cy="461665"/>
          </a:xfrm>
          <a:prstGeom prst="rect">
            <a:avLst/>
          </a:prstGeom>
        </p:spPr>
        <p:txBody>
          <a:bodyPr wrap="square">
            <a:spAutoFit/>
          </a:bodyPr>
          <a:lstStyle/>
          <a:p>
            <a:pPr algn="ctr"/>
            <a:r>
              <a:rPr lang="ru-RU" sz="2400" b="1" dirty="0" smtClean="0"/>
              <a:t>Обзор коммуникационного протокола GOOSE МЭК 61850</a:t>
            </a:r>
            <a:endParaRPr lang="ru-RU" sz="2400" dirty="0"/>
          </a:p>
        </p:txBody>
      </p:sp>
      <p:sp>
        <p:nvSpPr>
          <p:cNvPr id="8" name="Прямоугольник 7"/>
          <p:cNvSpPr/>
          <p:nvPr/>
        </p:nvSpPr>
        <p:spPr>
          <a:xfrm>
            <a:off x="1399591" y="1320197"/>
            <a:ext cx="10077061" cy="1938992"/>
          </a:xfrm>
          <a:prstGeom prst="rect">
            <a:avLst/>
          </a:prstGeom>
        </p:spPr>
        <p:txBody>
          <a:bodyPr wrap="square">
            <a:spAutoFit/>
          </a:bodyPr>
          <a:lstStyle/>
          <a:p>
            <a:r>
              <a:rPr lang="ru-RU" sz="2400" dirty="0" smtClean="0"/>
              <a:t>Также  возможно  установить  приоритет  на  выбранное  GOOSE-сообщение  (</a:t>
            </a:r>
            <a:r>
              <a:rPr lang="ru-RU" sz="2400" dirty="0" err="1" smtClean="0"/>
              <a:t>priority</a:t>
            </a:r>
            <a:r>
              <a:rPr lang="ru-RU" sz="2400" dirty="0" smtClean="0"/>
              <a:t>  </a:t>
            </a:r>
            <a:r>
              <a:rPr lang="ru-RU" sz="2400" dirty="0" err="1" smtClean="0"/>
              <a:t>tagging</a:t>
            </a:r>
            <a:r>
              <a:rPr lang="ru-RU" sz="2400" dirty="0" smtClean="0"/>
              <a:t>),  эту  возможность  дает  протокол  </a:t>
            </a:r>
            <a:r>
              <a:rPr lang="ru-RU" sz="2400" dirty="0" err="1" smtClean="0"/>
              <a:t>Ethernet</a:t>
            </a:r>
            <a:r>
              <a:rPr lang="ru-RU" sz="2400" dirty="0" smtClean="0"/>
              <a:t>,  по которому  передаются  сообщения.  То  есть  GOOSE-сообщения  с  меткой приоритетности идут в обход обычных сообщений (рисунок 2.12). </a:t>
            </a:r>
            <a:endParaRPr lang="ru-RU" sz="2400" dirty="0"/>
          </a:p>
        </p:txBody>
      </p:sp>
      <p:pic>
        <p:nvPicPr>
          <p:cNvPr id="9" name="Рисунок 8"/>
          <p:cNvPicPr/>
          <p:nvPr/>
        </p:nvPicPr>
        <p:blipFill>
          <a:blip r:embed="rId5"/>
          <a:srcRect/>
          <a:stretch>
            <a:fillRect/>
          </a:stretch>
        </p:blipFill>
        <p:spPr bwMode="auto">
          <a:xfrm>
            <a:off x="3470987" y="3498104"/>
            <a:ext cx="5787701" cy="2809390"/>
          </a:xfrm>
          <a:prstGeom prst="rect">
            <a:avLst/>
          </a:prstGeom>
          <a:noFill/>
          <a:ln w="9525">
            <a:noFill/>
            <a:miter lim="800000"/>
            <a:headEnd/>
            <a:tailEnd/>
          </a:ln>
        </p:spPr>
      </p:pic>
    </p:spTree>
    <p:extLst>
      <p:ext uri="{BB962C8B-B14F-4D97-AF65-F5344CB8AC3E}">
        <p14:creationId xmlns:p14="http://schemas.microsoft.com/office/powerpoint/2010/main" val="3965101206"/>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1295400" y="247650"/>
            <a:ext cx="9582150" cy="461665"/>
          </a:xfrm>
          <a:prstGeom prst="rect">
            <a:avLst/>
          </a:prstGeom>
        </p:spPr>
        <p:txBody>
          <a:bodyPr wrap="square">
            <a:spAutoFit/>
          </a:bodyPr>
          <a:lstStyle/>
          <a:p>
            <a:pPr algn="ctr"/>
            <a:r>
              <a:rPr lang="ru-RU" sz="2400" b="1" smtClean="0"/>
              <a:t>Обзор коммуникационного протокола </a:t>
            </a:r>
            <a:r>
              <a:rPr lang="en-US" sz="2400" b="1" smtClean="0"/>
              <a:t>MMS </a:t>
            </a:r>
            <a:r>
              <a:rPr lang="ru-RU" sz="2400" b="1" smtClean="0"/>
              <a:t>МЭК 61850</a:t>
            </a:r>
            <a:endParaRPr lang="ru-RU" sz="2400" dirty="0"/>
          </a:p>
        </p:txBody>
      </p:sp>
      <p:sp>
        <p:nvSpPr>
          <p:cNvPr id="8" name="Прямоугольник 7"/>
          <p:cNvSpPr/>
          <p:nvPr/>
        </p:nvSpPr>
        <p:spPr>
          <a:xfrm>
            <a:off x="1828800" y="946972"/>
            <a:ext cx="9144000" cy="1938992"/>
          </a:xfrm>
          <a:prstGeom prst="rect">
            <a:avLst/>
          </a:prstGeom>
        </p:spPr>
        <p:txBody>
          <a:bodyPr wrap="square">
            <a:spAutoFit/>
          </a:bodyPr>
          <a:lstStyle/>
          <a:p>
            <a:r>
              <a:rPr lang="ru-RU" sz="2400" dirty="0" smtClean="0"/>
              <a:t>MMS-сообщения используются  для  информационного  обмена  между  серверами  АСУ  ТП  и устройствами, расположенными на шине станции или шине процессов. MMS описывает сообщения и способы их кодирования, которые должны передаваться  по  сети. </a:t>
            </a:r>
            <a:endParaRPr lang="ru-RU" sz="2400" dirty="0"/>
          </a:p>
        </p:txBody>
      </p:sp>
      <p:sp>
        <p:nvSpPr>
          <p:cNvPr id="95233" name="Rectangle 1"/>
          <p:cNvSpPr>
            <a:spLocks noChangeArrowheads="1"/>
          </p:cNvSpPr>
          <p:nvPr/>
        </p:nvSpPr>
        <p:spPr bwMode="auto">
          <a:xfrm>
            <a:off x="1573762" y="3072348"/>
            <a:ext cx="10618238" cy="378565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MMS определяет: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набор  стандартных  объектов  для  совершения  над  ними  операций, которые  должны  существовать  в  устройстве  (например,  чтение  и  запись переменных, сигнализация о событиях и т. д.);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набор  стандартных  сообщений,  которыми  осуществляется  обмен между клиентом и сервером для операций управления;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набор правил кодирования этих сообщений (как значения и параметры назначаются на биты и байты при пересылке);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набор  протоколов  (правила  обмена  сообщениями  между</a:t>
            </a:r>
            <a:endParaRPr kumimoji="0" lang="en-US"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устройствами).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98579" y="98362"/>
            <a:ext cx="10786187" cy="430887"/>
          </a:xfrm>
          <a:prstGeom prst="rect">
            <a:avLst/>
          </a:prstGeom>
        </p:spPr>
        <p:txBody>
          <a:bodyPr wrap="square">
            <a:spAutoFit/>
          </a:bodyPr>
          <a:lstStyle/>
          <a:p>
            <a:pPr algn="ctr"/>
            <a:r>
              <a:rPr lang="ru-RU" sz="2200" b="1" dirty="0" smtClean="0"/>
              <a:t>Обзор коммуникационного протокола </a:t>
            </a:r>
            <a:r>
              <a:rPr lang="ru-RU" sz="2200" b="1" dirty="0" err="1" smtClean="0"/>
              <a:t>Sampled</a:t>
            </a:r>
            <a:r>
              <a:rPr lang="ru-RU" sz="2200" b="1" dirty="0" smtClean="0"/>
              <a:t> </a:t>
            </a:r>
            <a:r>
              <a:rPr lang="ru-RU" sz="2200" b="1" dirty="0" err="1" smtClean="0"/>
              <a:t>Values</a:t>
            </a:r>
            <a:r>
              <a:rPr lang="ru-RU" sz="2200" b="1" dirty="0" smtClean="0"/>
              <a:t> (SV) МЭК 61850</a:t>
            </a:r>
            <a:endParaRPr lang="ru-RU" sz="2200" dirty="0"/>
          </a:p>
        </p:txBody>
      </p:sp>
      <p:pic>
        <p:nvPicPr>
          <p:cNvPr id="8" name="Рисунок 7"/>
          <p:cNvPicPr/>
          <p:nvPr/>
        </p:nvPicPr>
        <p:blipFill>
          <a:blip r:embed="rId5"/>
          <a:srcRect/>
          <a:stretch>
            <a:fillRect/>
          </a:stretch>
        </p:blipFill>
        <p:spPr bwMode="auto">
          <a:xfrm>
            <a:off x="1754154" y="610280"/>
            <a:ext cx="5225143" cy="6247720"/>
          </a:xfrm>
          <a:prstGeom prst="rect">
            <a:avLst/>
          </a:prstGeom>
          <a:noFill/>
          <a:ln w="9525">
            <a:noFill/>
            <a:miter lim="800000"/>
            <a:headEnd/>
            <a:tailEnd/>
          </a:ln>
        </p:spPr>
      </p:pic>
      <p:sp>
        <p:nvSpPr>
          <p:cNvPr id="9" name="Прямоугольник 8"/>
          <p:cNvSpPr/>
          <p:nvPr/>
        </p:nvSpPr>
        <p:spPr>
          <a:xfrm>
            <a:off x="7217747" y="2071596"/>
            <a:ext cx="4236098" cy="2308324"/>
          </a:xfrm>
          <a:prstGeom prst="rect">
            <a:avLst/>
          </a:prstGeom>
        </p:spPr>
        <p:txBody>
          <a:bodyPr wrap="square">
            <a:spAutoFit/>
          </a:bodyPr>
          <a:lstStyle/>
          <a:p>
            <a:r>
              <a:rPr lang="ru-RU" sz="2400" dirty="0" smtClean="0"/>
              <a:t>Структура </a:t>
            </a:r>
            <a:r>
              <a:rPr lang="ru-RU" sz="2400" dirty="0" err="1" smtClean="0"/>
              <a:t>Ethernet</a:t>
            </a:r>
            <a:r>
              <a:rPr lang="ru-RU" sz="2400" dirty="0" smtClean="0"/>
              <a:t> кадра, которая показана на рисунке 2.13, для передачи данных в соответствии с МЭК 61850-9-2 LE </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7" name="Прямоугольник 6"/>
          <p:cNvSpPr/>
          <p:nvPr/>
        </p:nvSpPr>
        <p:spPr>
          <a:xfrm>
            <a:off x="298579" y="98362"/>
            <a:ext cx="10786187" cy="430887"/>
          </a:xfrm>
          <a:prstGeom prst="rect">
            <a:avLst/>
          </a:prstGeom>
        </p:spPr>
        <p:txBody>
          <a:bodyPr wrap="square">
            <a:spAutoFit/>
          </a:bodyPr>
          <a:lstStyle/>
          <a:p>
            <a:pPr algn="ctr"/>
            <a:r>
              <a:rPr lang="ru-RU" sz="2200" b="1" dirty="0" smtClean="0"/>
              <a:t>Обзор коммуникационного протокола </a:t>
            </a:r>
            <a:r>
              <a:rPr lang="ru-RU" sz="2200" b="1" dirty="0" err="1" smtClean="0"/>
              <a:t>Sampled</a:t>
            </a:r>
            <a:r>
              <a:rPr lang="ru-RU" sz="2200" b="1" dirty="0" smtClean="0"/>
              <a:t> </a:t>
            </a:r>
            <a:r>
              <a:rPr lang="ru-RU" sz="2200" b="1" dirty="0" err="1" smtClean="0"/>
              <a:t>Values</a:t>
            </a:r>
            <a:r>
              <a:rPr lang="ru-RU" sz="2200" b="1" dirty="0" smtClean="0"/>
              <a:t> (SV) МЭК 61850</a:t>
            </a:r>
            <a:endParaRPr lang="ru-RU" sz="2200" dirty="0"/>
          </a:p>
        </p:txBody>
      </p:sp>
      <p:pic>
        <p:nvPicPr>
          <p:cNvPr id="10" name="Рисунок 9"/>
          <p:cNvPicPr/>
          <p:nvPr/>
        </p:nvPicPr>
        <p:blipFill>
          <a:blip r:embed="rId5"/>
          <a:srcRect/>
          <a:stretch>
            <a:fillRect/>
          </a:stretch>
        </p:blipFill>
        <p:spPr bwMode="auto">
          <a:xfrm>
            <a:off x="1785077" y="644186"/>
            <a:ext cx="5050437" cy="6011447"/>
          </a:xfrm>
          <a:prstGeom prst="rect">
            <a:avLst/>
          </a:prstGeom>
          <a:noFill/>
          <a:ln w="9525">
            <a:noFill/>
            <a:miter lim="800000"/>
            <a:headEnd/>
            <a:tailEnd/>
          </a:ln>
        </p:spPr>
      </p:pic>
      <p:sp>
        <p:nvSpPr>
          <p:cNvPr id="15" name="Прямоугольник 14"/>
          <p:cNvSpPr/>
          <p:nvPr/>
        </p:nvSpPr>
        <p:spPr>
          <a:xfrm>
            <a:off x="7483762" y="1831753"/>
            <a:ext cx="4236098" cy="3785652"/>
          </a:xfrm>
          <a:prstGeom prst="rect">
            <a:avLst/>
          </a:prstGeom>
        </p:spPr>
        <p:txBody>
          <a:bodyPr wrap="square">
            <a:spAutoFit/>
          </a:bodyPr>
          <a:lstStyle/>
          <a:p>
            <a:r>
              <a:rPr lang="ru-RU" sz="2000" dirty="0" smtClean="0"/>
              <a:t>Фрейм  APDU  (</a:t>
            </a:r>
            <a:r>
              <a:rPr lang="ru-RU" sz="2000" dirty="0" err="1" smtClean="0"/>
              <a:t>Application</a:t>
            </a:r>
            <a:r>
              <a:rPr lang="ru-RU" sz="2000" dirty="0" smtClean="0"/>
              <a:t>  </a:t>
            </a:r>
            <a:r>
              <a:rPr lang="ru-RU" sz="2000" dirty="0" err="1" smtClean="0"/>
              <a:t>Protocol</a:t>
            </a:r>
            <a:r>
              <a:rPr lang="ru-RU" sz="2000" dirty="0" smtClean="0"/>
              <a:t>  </a:t>
            </a:r>
            <a:r>
              <a:rPr lang="ru-RU" sz="2000" dirty="0" err="1" smtClean="0"/>
              <a:t>Data</a:t>
            </a:r>
            <a:r>
              <a:rPr lang="ru-RU" sz="2000" dirty="0" smtClean="0"/>
              <a:t>  </a:t>
            </a:r>
            <a:r>
              <a:rPr lang="ru-RU" sz="2000" dirty="0" err="1" smtClean="0"/>
              <a:t>Unit</a:t>
            </a:r>
            <a:r>
              <a:rPr lang="ru-RU" sz="2000" dirty="0" smtClean="0"/>
              <a:t>  –  прикладной  протокол данных)  непосредственно  содержит  измерительную  информацию. Протокольный  блок  данных  прикладного  уровня  APDU  показан  на рисунке 2.14,  он  имеет  1  или  8,  в  зависимости  от  дискретизации,  блоков данных прикладного уровня ASDU</a:t>
            </a:r>
            <a:endParaRPr lang="ru-RU" sz="2000" dirty="0"/>
          </a:p>
        </p:txBody>
      </p:sp>
    </p:spTree>
    <p:extLst>
      <p:ext uri="{BB962C8B-B14F-4D97-AF65-F5344CB8AC3E}">
        <p14:creationId xmlns:p14="http://schemas.microsoft.com/office/powerpoint/2010/main" val="39651012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AAD31CF-FC00-4E35-A722-EBEEFCEDF1FA}"/>
              </a:ext>
            </a:extLst>
          </p:cNvPr>
          <p:cNvSpPr>
            <a:spLocks noGrp="1"/>
          </p:cNvSpPr>
          <p:nvPr>
            <p:ph type="title"/>
          </p:nvPr>
        </p:nvSpPr>
        <p:spPr>
          <a:xfrm>
            <a:off x="364440" y="264759"/>
            <a:ext cx="10141708" cy="1280890"/>
          </a:xfrm>
        </p:spPr>
        <p:txBody>
          <a:bodyPr/>
          <a:lstStyle/>
          <a:p>
            <a:r>
              <a:rPr lang="ru-RU" dirty="0" smtClean="0"/>
              <a:t>Тема 3. Вторичные цепи и устройства ЦПС</a:t>
            </a:r>
            <a:endParaRPr lang="ru-RU" sz="2800" dirty="0"/>
          </a:p>
        </p:txBody>
      </p:sp>
      <p:sp>
        <p:nvSpPr>
          <p:cNvPr id="4" name="Объект 3">
            <a:extLst>
              <a:ext uri="{FF2B5EF4-FFF2-40B4-BE49-F238E27FC236}">
                <a16:creationId xmlns:a16="http://schemas.microsoft.com/office/drawing/2014/main" xmlns="" id="{38E3646B-50E6-4695-9F53-257F37555C85}"/>
              </a:ext>
            </a:extLst>
          </p:cNvPr>
          <p:cNvSpPr>
            <a:spLocks noGrp="1"/>
          </p:cNvSpPr>
          <p:nvPr>
            <p:ph sz="half" idx="2"/>
          </p:nvPr>
        </p:nvSpPr>
        <p:spPr>
          <a:xfrm>
            <a:off x="914179" y="3738453"/>
            <a:ext cx="9315083" cy="2739393"/>
          </a:xfrm>
        </p:spPr>
        <p:txBody>
          <a:bodyPr>
            <a:noAutofit/>
          </a:bodyPr>
          <a:lstStyle/>
          <a:p>
            <a:r>
              <a:rPr lang="ru-RU" sz="2800" dirty="0" smtClean="0"/>
              <a:t>Настройка параметров цифрового оборудования</a:t>
            </a:r>
          </a:p>
          <a:p>
            <a:r>
              <a:rPr lang="ru-RU" sz="2800" dirty="0" smtClean="0"/>
              <a:t>Анализ функционирования РЗА</a:t>
            </a:r>
          </a:p>
          <a:p>
            <a:r>
              <a:rPr lang="ru-RU" sz="2800" dirty="0" smtClean="0"/>
              <a:t>Изменение, проверка уставок, настройка связей по МЭК 61850 цифровых устройств РЗА</a:t>
            </a:r>
            <a:endParaRPr lang="ru-RU" sz="2800" dirty="0"/>
          </a:p>
        </p:txBody>
      </p:sp>
      <p:grpSp>
        <p:nvGrpSpPr>
          <p:cNvPr id="3" name="Группа 4">
            <a:extLst>
              <a:ext uri="{FF2B5EF4-FFF2-40B4-BE49-F238E27FC236}">
                <a16:creationId xmlns:a16="http://schemas.microsoft.com/office/drawing/2014/main" xmlns="" id="{A5616655-BB96-497F-A627-7CD2DEEEC642}"/>
              </a:ext>
            </a:extLst>
          </p:cNvPr>
          <p:cNvGrpSpPr/>
          <p:nvPr/>
        </p:nvGrpSpPr>
        <p:grpSpPr>
          <a:xfrm>
            <a:off x="10932062" y="51338"/>
            <a:ext cx="1210734" cy="1380301"/>
            <a:chOff x="11043830" y="-6393"/>
            <a:chExt cx="1210734" cy="1380301"/>
          </a:xfrm>
        </p:grpSpPr>
        <p:sp>
          <p:nvSpPr>
            <p:cNvPr id="6" name="Прямоугольник с двумя скругленными соседними углами 3">
              <a:extLst>
                <a:ext uri="{FF2B5EF4-FFF2-40B4-BE49-F238E27FC236}">
                  <a16:creationId xmlns:a16="http://schemas.microsoft.com/office/drawing/2014/main" xmlns="" id="{05A30B9A-CC74-457B-8426-4D0A2FA82B00}"/>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7" name="Рисунок 6">
              <a:extLst>
                <a:ext uri="{FF2B5EF4-FFF2-40B4-BE49-F238E27FC236}">
                  <a16:creationId xmlns:a16="http://schemas.microsoft.com/office/drawing/2014/main" xmlns="" id="{082958F5-7C1D-4A41-A73A-4266F8AE70D0}"/>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8" name="Прямоугольник 7">
              <a:extLst>
                <a:ext uri="{FF2B5EF4-FFF2-40B4-BE49-F238E27FC236}">
                  <a16:creationId xmlns:a16="http://schemas.microsoft.com/office/drawing/2014/main" xmlns="" id="{38B97E12-B731-40A1-8F73-F0EBD609CBAF}"/>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5" name="Прямоугольник 4"/>
          <p:cNvSpPr/>
          <p:nvPr/>
        </p:nvSpPr>
        <p:spPr>
          <a:xfrm>
            <a:off x="807064" y="1170029"/>
            <a:ext cx="9881304" cy="2308324"/>
          </a:xfrm>
          <a:prstGeom prst="rect">
            <a:avLst/>
          </a:prstGeom>
        </p:spPr>
        <p:txBody>
          <a:bodyPr wrap="square">
            <a:spAutoFit/>
          </a:bodyPr>
          <a:lstStyle/>
          <a:p>
            <a:pPr algn="just">
              <a:lnSpc>
                <a:spcPct val="150000"/>
              </a:lnSpc>
            </a:pPr>
            <a:r>
              <a:rPr lang="ru-RU" sz="2400" dirty="0">
                <a:solidFill>
                  <a:srgbClr val="333333"/>
                </a:solidFill>
                <a:latin typeface="YS Text"/>
              </a:rPr>
              <a:t>Вторичные цепи – </a:t>
            </a:r>
            <a:r>
              <a:rPr lang="ru-RU" sz="2400" dirty="0" smtClean="0">
                <a:solidFill>
                  <a:srgbClr val="333333"/>
                </a:solidFill>
                <a:latin typeface="YS Text"/>
              </a:rPr>
              <a:t>ЛВС, образующая </a:t>
            </a:r>
            <a:r>
              <a:rPr lang="ru-RU" sz="2400" dirty="0">
                <a:solidFill>
                  <a:srgbClr val="333333"/>
                </a:solidFill>
                <a:latin typeface="YS Text"/>
              </a:rPr>
              <a:t>систему, которая соединяет автоматику, управление, сигнализацию, устройства защиты, измерения. Таким образом формируется вторичная система электростанции.</a:t>
            </a:r>
            <a:endParaRPr lang="ru-RU" sz="2400" dirty="0"/>
          </a:p>
        </p:txBody>
      </p:sp>
    </p:spTree>
    <p:extLst>
      <p:ext uri="{BB962C8B-B14F-4D97-AF65-F5344CB8AC3E}">
        <p14:creationId xmlns:p14="http://schemas.microsoft.com/office/powerpoint/2010/main" val="682202740"/>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30887"/>
          </a:xfrm>
          <a:prstGeom prst="rect">
            <a:avLst/>
          </a:prstGeom>
        </p:spPr>
        <p:txBody>
          <a:bodyPr wrap="square">
            <a:spAutoFit/>
          </a:bodyPr>
          <a:lstStyle/>
          <a:p>
            <a:pPr algn="ctr"/>
            <a:r>
              <a:rPr lang="ru-RU" sz="2200" b="1" dirty="0" smtClean="0"/>
              <a:t>Обзор коммуникационного протокола </a:t>
            </a:r>
            <a:r>
              <a:rPr lang="ru-RU" sz="2200" b="1" dirty="0" err="1" smtClean="0"/>
              <a:t>Sampled</a:t>
            </a:r>
            <a:r>
              <a:rPr lang="ru-RU" sz="2200" b="1" dirty="0" smtClean="0"/>
              <a:t> </a:t>
            </a:r>
            <a:r>
              <a:rPr lang="ru-RU" sz="2200" b="1" dirty="0" err="1" smtClean="0"/>
              <a:t>Values</a:t>
            </a:r>
            <a:r>
              <a:rPr lang="ru-RU" sz="2200" b="1" dirty="0" smtClean="0"/>
              <a:t> (SV) МЭК 61850</a:t>
            </a:r>
            <a:endParaRPr lang="ru-RU" sz="2200" dirty="0"/>
          </a:p>
        </p:txBody>
      </p:sp>
      <p:sp>
        <p:nvSpPr>
          <p:cNvPr id="9" name="Прямоугольник 8"/>
          <p:cNvSpPr/>
          <p:nvPr/>
        </p:nvSpPr>
        <p:spPr>
          <a:xfrm>
            <a:off x="1390650" y="1981200"/>
            <a:ext cx="10096500" cy="3046988"/>
          </a:xfrm>
          <a:prstGeom prst="rect">
            <a:avLst/>
          </a:prstGeom>
        </p:spPr>
        <p:txBody>
          <a:bodyPr wrap="square">
            <a:spAutoFit/>
          </a:bodyPr>
          <a:lstStyle/>
          <a:p>
            <a:pPr algn="just"/>
            <a:r>
              <a:rPr lang="ru-RU" sz="2400" dirty="0" smtClean="0"/>
              <a:t>Частота дискретизации данных, согласно МЭК 61850-9-2LE, может быть 80 или 256 выборок на период с частотой сети 50 Гц (80 Ч 50=4000 или 256 Ч 50=12800 срезов мгновенных значений в секунду) или 60 Гц (80 Ч 60=4200 или 256 Ч 60=15360 срезов мгновенных значений в секунду). Для решения задач релейной  защиты  используется  80  выборок/период,  а  для  учета  и  контроля качества электроэнергии используется 256 выборок/период.</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Рисунок 15">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30887"/>
          </a:xfrm>
          <a:prstGeom prst="rect">
            <a:avLst/>
          </a:prstGeom>
        </p:spPr>
        <p:txBody>
          <a:bodyPr wrap="square">
            <a:spAutoFit/>
          </a:bodyPr>
          <a:lstStyle/>
          <a:p>
            <a:pPr algn="ctr"/>
            <a:r>
              <a:rPr lang="ru-RU" sz="2200" b="1" dirty="0" smtClean="0"/>
              <a:t>Обзор коммуникационного протокола </a:t>
            </a:r>
            <a:r>
              <a:rPr lang="ru-RU" sz="2200" b="1" dirty="0" err="1" smtClean="0"/>
              <a:t>Sampled</a:t>
            </a:r>
            <a:r>
              <a:rPr lang="ru-RU" sz="2200" b="1" dirty="0" smtClean="0"/>
              <a:t> </a:t>
            </a:r>
            <a:r>
              <a:rPr lang="ru-RU" sz="2200" b="1" dirty="0" err="1" smtClean="0"/>
              <a:t>Values</a:t>
            </a:r>
            <a:r>
              <a:rPr lang="ru-RU" sz="2200" b="1" dirty="0" smtClean="0"/>
              <a:t> (SV) МЭК 61850</a:t>
            </a:r>
            <a:endParaRPr lang="ru-RU" sz="2200" dirty="0"/>
          </a:p>
        </p:txBody>
      </p:sp>
      <p:pic>
        <p:nvPicPr>
          <p:cNvPr id="10" name="Рисунок 9"/>
          <p:cNvPicPr/>
          <p:nvPr/>
        </p:nvPicPr>
        <p:blipFill>
          <a:blip r:embed="rId5"/>
          <a:srcRect/>
          <a:stretch>
            <a:fillRect/>
          </a:stretch>
        </p:blipFill>
        <p:spPr bwMode="auto">
          <a:xfrm>
            <a:off x="1790701" y="771525"/>
            <a:ext cx="4214812" cy="6086475"/>
          </a:xfrm>
          <a:prstGeom prst="rect">
            <a:avLst/>
          </a:prstGeom>
          <a:noFill/>
          <a:ln w="9525">
            <a:noFill/>
            <a:miter lim="800000"/>
            <a:headEnd/>
            <a:tailEnd/>
          </a:ln>
        </p:spPr>
      </p:pic>
      <p:sp>
        <p:nvSpPr>
          <p:cNvPr id="15" name="Прямоугольник 14"/>
          <p:cNvSpPr/>
          <p:nvPr/>
        </p:nvSpPr>
        <p:spPr>
          <a:xfrm>
            <a:off x="6565900" y="1445736"/>
            <a:ext cx="3467100" cy="4524315"/>
          </a:xfrm>
          <a:prstGeom prst="rect">
            <a:avLst/>
          </a:prstGeom>
        </p:spPr>
        <p:txBody>
          <a:bodyPr wrap="square">
            <a:spAutoFit/>
          </a:bodyPr>
          <a:lstStyle/>
          <a:p>
            <a:r>
              <a:rPr lang="ru-RU" sz="2400" dirty="0" smtClean="0"/>
              <a:t>Поле  </a:t>
            </a:r>
            <a:r>
              <a:rPr lang="ru-RU" sz="2400" dirty="0" err="1" smtClean="0"/>
              <a:t>SequenceofData</a:t>
            </a:r>
            <a:r>
              <a:rPr lang="ru-RU" sz="2400" dirty="0" smtClean="0"/>
              <a:t> (рисунок 2.15)  содержит  информацию  о  мгновенных  значениях  токов  и напряжений фаз A, B, C и </a:t>
            </a:r>
            <a:r>
              <a:rPr lang="ru-RU" sz="2400" dirty="0" err="1" smtClean="0"/>
              <a:t>нейтрали</a:t>
            </a:r>
            <a:r>
              <a:rPr lang="ru-RU" sz="2400" dirty="0" smtClean="0"/>
              <a:t> N. Каждое измеренное значение кодируется 8-байтным кодом</a:t>
            </a:r>
            <a:endParaRPr lang="ru-RU" sz="2400" dirty="0"/>
          </a:p>
        </p:txBody>
      </p:sp>
    </p:spTree>
    <p:extLst>
      <p:ext uri="{BB962C8B-B14F-4D97-AF65-F5344CB8AC3E}">
        <p14:creationId xmlns:p14="http://schemas.microsoft.com/office/powerpoint/2010/main" val="3965101206"/>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30887"/>
          </a:xfrm>
          <a:prstGeom prst="rect">
            <a:avLst/>
          </a:prstGeom>
        </p:spPr>
        <p:txBody>
          <a:bodyPr wrap="square">
            <a:spAutoFit/>
          </a:bodyPr>
          <a:lstStyle/>
          <a:p>
            <a:pPr algn="ctr"/>
            <a:r>
              <a:rPr lang="ru-RU" sz="2200" b="1" dirty="0" smtClean="0"/>
              <a:t>Обзор коммуникационного протокола </a:t>
            </a:r>
            <a:r>
              <a:rPr lang="ru-RU" sz="2200" b="1" dirty="0" err="1" smtClean="0"/>
              <a:t>Sampled</a:t>
            </a:r>
            <a:r>
              <a:rPr lang="ru-RU" sz="2200" b="1" dirty="0" smtClean="0"/>
              <a:t> </a:t>
            </a:r>
            <a:r>
              <a:rPr lang="ru-RU" sz="2200" b="1" dirty="0" err="1" smtClean="0"/>
              <a:t>Values</a:t>
            </a:r>
            <a:r>
              <a:rPr lang="ru-RU" sz="2200" b="1" dirty="0" smtClean="0"/>
              <a:t> (SV) МЭК 61850</a:t>
            </a:r>
            <a:endParaRPr lang="ru-RU" sz="2200" dirty="0"/>
          </a:p>
        </p:txBody>
      </p:sp>
      <p:pic>
        <p:nvPicPr>
          <p:cNvPr id="9" name="Рисунок 8"/>
          <p:cNvPicPr/>
          <p:nvPr/>
        </p:nvPicPr>
        <p:blipFill>
          <a:blip r:embed="rId5"/>
          <a:srcRect/>
          <a:stretch>
            <a:fillRect/>
          </a:stretch>
        </p:blipFill>
        <p:spPr bwMode="auto">
          <a:xfrm>
            <a:off x="1226127" y="1795895"/>
            <a:ext cx="5266459" cy="3732068"/>
          </a:xfrm>
          <a:prstGeom prst="rect">
            <a:avLst/>
          </a:prstGeom>
          <a:noFill/>
          <a:ln w="9525">
            <a:noFill/>
            <a:miter lim="800000"/>
            <a:headEnd/>
            <a:tailEnd/>
          </a:ln>
        </p:spPr>
      </p:pic>
      <p:sp>
        <p:nvSpPr>
          <p:cNvPr id="10" name="Прямоугольник 9"/>
          <p:cNvSpPr/>
          <p:nvPr/>
        </p:nvSpPr>
        <p:spPr>
          <a:xfrm>
            <a:off x="1967346" y="889153"/>
            <a:ext cx="8423564" cy="707886"/>
          </a:xfrm>
          <a:prstGeom prst="rect">
            <a:avLst/>
          </a:prstGeom>
        </p:spPr>
        <p:txBody>
          <a:bodyPr wrap="square">
            <a:spAutoFit/>
          </a:bodyPr>
          <a:lstStyle/>
          <a:p>
            <a:r>
              <a:rPr lang="ru-RU" sz="2000" dirty="0" smtClean="0"/>
              <a:t>Согласно  стандарту  IEC  61850-9-2  структуру  SV-сообщения  можно разделить на четыре уровня (рисунок 2.16)</a:t>
            </a:r>
            <a:endParaRPr lang="ru-RU" sz="2000" dirty="0"/>
          </a:p>
        </p:txBody>
      </p:sp>
      <p:sp>
        <p:nvSpPr>
          <p:cNvPr id="106497" name="Rectangle 1"/>
          <p:cNvSpPr>
            <a:spLocks noChangeArrowheads="1"/>
          </p:cNvSpPr>
          <p:nvPr/>
        </p:nvSpPr>
        <p:spPr bwMode="auto">
          <a:xfrm>
            <a:off x="6878781" y="1995055"/>
            <a:ext cx="4918363" cy="3046988"/>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just" defTabSz="914400" rtl="0" eaLnBrk="1" fontAlgn="base" latinLnBrk="0" hangingPunct="1">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первый уровень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SV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Ethernet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t>
            </a:r>
            <a:r>
              <a:rPr kumimoji="0" lang="ru-RU" sz="2400" b="0" i="0" u="none" strike="noStrike" cap="none" normalizeH="0" baseline="0" dirty="0" err="1" smtClean="0">
                <a:ln>
                  <a:noFill/>
                </a:ln>
                <a:solidFill>
                  <a:schemeClr val="tx1"/>
                </a:solidFill>
                <a:effectLst/>
                <a:latin typeface="Times New Roman" pitchFamily="18" charset="0"/>
                <a:ea typeface="Calibri" pitchFamily="34" charset="0"/>
                <a:cs typeface="Times New Roman" pitchFamily="18" charset="0"/>
              </a:rPr>
              <a:t>frame</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(подробно на рисунке 2.13).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второй уровень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APDU (подробно на рисунке 2.14).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третий уровень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ASDU (подробно на рисунке 2.14).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a:p>
            <a:pPr marL="0" marR="0" lvl="0" indent="0" algn="just" defTabSz="914400" rtl="0" eaLnBrk="0" fontAlgn="base" latinLnBrk="0" hangingPunct="0">
              <a:lnSpc>
                <a:spcPct val="100000"/>
              </a:lnSpc>
              <a:spcBef>
                <a:spcPct val="0"/>
              </a:spcBef>
              <a:spcAft>
                <a:spcPct val="0"/>
              </a:spcAft>
              <a:buClrTx/>
              <a:buSzTx/>
              <a:buFontTx/>
              <a:buNone/>
              <a:tabLst/>
            </a:pP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четвертый уровень </a:t>
            </a:r>
            <a:r>
              <a:rPr kumimoji="0" lang="ru-RU" sz="2400" b="0" i="0" u="none" strike="noStrike" cap="none" normalizeH="0" baseline="0" dirty="0" smtClean="0">
                <a:ln>
                  <a:noFill/>
                </a:ln>
                <a:solidFill>
                  <a:schemeClr val="tx1"/>
                </a:solidFill>
                <a:effectLst/>
                <a:latin typeface="Calibri"/>
                <a:ea typeface="Calibri" pitchFamily="34" charset="0"/>
                <a:cs typeface="Times New Roman" pitchFamily="18" charset="0"/>
              </a:rPr>
              <a:t>–</a:t>
            </a:r>
            <a:r>
              <a:rPr kumimoji="0" lang="ru-RU" sz="2400" b="0" i="0" u="none" strike="noStrike" cap="none" normalizeH="0" baseline="0" dirty="0" smtClean="0">
                <a:ln>
                  <a:noFill/>
                </a:ln>
                <a:solidFill>
                  <a:schemeClr val="tx1"/>
                </a:solidFill>
                <a:effectLst/>
                <a:latin typeface="Times New Roman" pitchFamily="18" charset="0"/>
                <a:ea typeface="Calibri" pitchFamily="34" charset="0"/>
                <a:cs typeface="Times New Roman" pitchFamily="18" charset="0"/>
              </a:rPr>
              <a:t> PhsMeas1 (подробно на рисунке 2.15). </a:t>
            </a:r>
            <a:endParaRPr kumimoji="0" lang="ru-RU" sz="2400" b="0" i="0" u="none" strike="noStrike" cap="none" normalizeH="0" baseline="0" dirty="0" smtClean="0">
              <a:ln>
                <a:noFill/>
              </a:ln>
              <a:solidFill>
                <a:schemeClr val="tx1"/>
              </a:solidFill>
              <a:effectLst/>
              <a:latin typeface="Arial" pitchFamily="34" charset="0"/>
              <a:cs typeface="Arial" pitchFamily="34" charset="0"/>
            </a:endParaRPr>
          </a:p>
        </p:txBody>
      </p:sp>
    </p:spTree>
    <p:extLst>
      <p:ext uri="{BB962C8B-B14F-4D97-AF65-F5344CB8AC3E}">
        <p14:creationId xmlns:p14="http://schemas.microsoft.com/office/powerpoint/2010/main" val="3965101206"/>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30887"/>
          </a:xfrm>
          <a:prstGeom prst="rect">
            <a:avLst/>
          </a:prstGeom>
        </p:spPr>
        <p:txBody>
          <a:bodyPr wrap="square">
            <a:spAutoFit/>
          </a:bodyPr>
          <a:lstStyle/>
          <a:p>
            <a:pPr algn="ctr"/>
            <a:r>
              <a:rPr lang="ru-RU" sz="2200" b="1" dirty="0" smtClean="0"/>
              <a:t>Обзор коммуникационного протокола </a:t>
            </a:r>
            <a:r>
              <a:rPr lang="ru-RU" sz="2200" b="1" dirty="0" err="1" smtClean="0"/>
              <a:t>Sampled</a:t>
            </a:r>
            <a:r>
              <a:rPr lang="ru-RU" sz="2200" b="1" dirty="0" smtClean="0"/>
              <a:t> </a:t>
            </a:r>
            <a:r>
              <a:rPr lang="ru-RU" sz="2200" b="1" dirty="0" err="1" smtClean="0"/>
              <a:t>Values</a:t>
            </a:r>
            <a:r>
              <a:rPr lang="ru-RU" sz="2200" b="1" dirty="0" smtClean="0"/>
              <a:t> (SV) МЭК 61850</a:t>
            </a:r>
            <a:endParaRPr lang="ru-RU" sz="2200" dirty="0"/>
          </a:p>
        </p:txBody>
      </p:sp>
      <p:sp>
        <p:nvSpPr>
          <p:cNvPr id="9" name="Прямоугольник 8"/>
          <p:cNvSpPr/>
          <p:nvPr/>
        </p:nvSpPr>
        <p:spPr>
          <a:xfrm>
            <a:off x="7578435" y="2066880"/>
            <a:ext cx="4613565" cy="2862322"/>
          </a:xfrm>
          <a:prstGeom prst="rect">
            <a:avLst/>
          </a:prstGeom>
        </p:spPr>
        <p:txBody>
          <a:bodyPr wrap="square">
            <a:spAutoFit/>
          </a:bodyPr>
          <a:lstStyle/>
          <a:p>
            <a:r>
              <a:rPr lang="ru-RU" sz="2000" dirty="0" smtClean="0"/>
              <a:t>На  рисунке  2.17  показан  фрагмент  отфильтрованных  данных  потока мгновенных  значений  тока  и  напряжения  согласно  МЭК  61850-9-2  LE, полученный с помощью программы для захвата и анализа сетевого трафика </a:t>
            </a:r>
            <a:r>
              <a:rPr lang="ru-RU" sz="2000" dirty="0" err="1" smtClean="0"/>
              <a:t>WireShark</a:t>
            </a:r>
            <a:endParaRPr lang="ru-RU" sz="2000" dirty="0"/>
          </a:p>
        </p:txBody>
      </p:sp>
      <p:pic>
        <p:nvPicPr>
          <p:cNvPr id="10" name="Рисунок 9"/>
          <p:cNvPicPr/>
          <p:nvPr/>
        </p:nvPicPr>
        <p:blipFill>
          <a:blip r:embed="rId5"/>
          <a:srcRect/>
          <a:stretch>
            <a:fillRect/>
          </a:stretch>
        </p:blipFill>
        <p:spPr bwMode="auto">
          <a:xfrm>
            <a:off x="644236" y="1296266"/>
            <a:ext cx="6878782" cy="5561734"/>
          </a:xfrm>
          <a:prstGeom prst="rect">
            <a:avLst/>
          </a:prstGeom>
          <a:noFill/>
          <a:ln w="9525">
            <a:noFill/>
            <a:miter lim="800000"/>
            <a:headEnd/>
            <a:tailEnd/>
          </a:ln>
        </p:spPr>
      </p:pic>
    </p:spTree>
    <p:extLst>
      <p:ext uri="{BB962C8B-B14F-4D97-AF65-F5344CB8AC3E}">
        <p14:creationId xmlns:p14="http://schemas.microsoft.com/office/powerpoint/2010/main" val="3965101206"/>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61665"/>
          </a:xfrm>
          <a:prstGeom prst="rect">
            <a:avLst/>
          </a:prstGeom>
        </p:spPr>
        <p:txBody>
          <a:bodyPr wrap="square">
            <a:spAutoFit/>
          </a:bodyPr>
          <a:lstStyle/>
          <a:p>
            <a:pPr algn="ctr"/>
            <a:r>
              <a:rPr lang="ru-RU" sz="2400" b="1" dirty="0"/>
              <a:t>Настройка взаимодействия устройств РЗА</a:t>
            </a:r>
            <a:endParaRPr lang="ru-RU" sz="2400" dirty="0"/>
          </a:p>
        </p:txBody>
      </p:sp>
      <p:sp>
        <p:nvSpPr>
          <p:cNvPr id="6" name="Прямоугольник 5"/>
          <p:cNvSpPr/>
          <p:nvPr/>
        </p:nvSpPr>
        <p:spPr>
          <a:xfrm>
            <a:off x="1608148" y="1878354"/>
            <a:ext cx="9723441" cy="707886"/>
          </a:xfrm>
          <a:prstGeom prst="rect">
            <a:avLst/>
          </a:prstGeom>
        </p:spPr>
        <p:txBody>
          <a:bodyPr wrap="square">
            <a:spAutoFit/>
          </a:bodyPr>
          <a:lstStyle/>
          <a:p>
            <a:r>
              <a:rPr lang="ru-RU" sz="2200" i="1" u="sng" dirty="0" smtClean="0">
                <a:latin typeface="Times New Roman" panose="02020603050405020304" pitchFamily="18" charset="0"/>
                <a:cs typeface="Times New Roman" panose="02020603050405020304" pitchFamily="18" charset="0"/>
              </a:rPr>
              <a:t>- Инструмент </a:t>
            </a:r>
            <a:r>
              <a:rPr lang="ru-RU" sz="2200" i="1" u="sng" dirty="0">
                <a:latin typeface="Times New Roman" panose="02020603050405020304" pitchFamily="18" charset="0"/>
                <a:cs typeface="Times New Roman" panose="02020603050405020304" pitchFamily="18" charset="0"/>
              </a:rPr>
              <a:t>спецификации системы (</a:t>
            </a:r>
            <a:r>
              <a:rPr lang="ru-RU" sz="2200" i="1" u="sng" dirty="0" err="1">
                <a:latin typeface="Times New Roman" panose="02020603050405020304" pitchFamily="18" charset="0"/>
                <a:cs typeface="Times New Roman" panose="02020603050405020304" pitchFamily="18" charset="0"/>
              </a:rPr>
              <a:t>System</a:t>
            </a:r>
            <a:r>
              <a:rPr lang="ru-RU" sz="2200" i="1" u="sng" dirty="0">
                <a:latin typeface="Times New Roman" panose="02020603050405020304" pitchFamily="18" charset="0"/>
                <a:cs typeface="Times New Roman" panose="02020603050405020304" pitchFamily="18" charset="0"/>
              </a:rPr>
              <a:t> </a:t>
            </a:r>
            <a:r>
              <a:rPr lang="ru-RU" sz="2200" i="1" u="sng" dirty="0" err="1">
                <a:latin typeface="Times New Roman" panose="02020603050405020304" pitchFamily="18" charset="0"/>
                <a:cs typeface="Times New Roman" panose="02020603050405020304" pitchFamily="18" charset="0"/>
              </a:rPr>
              <a:t>Specification</a:t>
            </a:r>
            <a:r>
              <a:rPr lang="ru-RU" sz="2200" i="1" u="sng" dirty="0">
                <a:latin typeface="Times New Roman" panose="02020603050405020304" pitchFamily="18" charset="0"/>
                <a:cs typeface="Times New Roman" panose="02020603050405020304" pitchFamily="18" charset="0"/>
              </a:rPr>
              <a:t> </a:t>
            </a:r>
            <a:r>
              <a:rPr lang="ru-RU" sz="2200" i="1" u="sng" dirty="0" err="1">
                <a:latin typeface="Times New Roman" panose="02020603050405020304" pitchFamily="18" charset="0"/>
                <a:cs typeface="Times New Roman" panose="02020603050405020304" pitchFamily="18" charset="0"/>
              </a:rPr>
              <a:t>Tool</a:t>
            </a:r>
            <a:r>
              <a:rPr lang="ru-RU" sz="2200" i="1" u="sng" dirty="0">
                <a:latin typeface="Times New Roman" panose="02020603050405020304" pitchFamily="18" charset="0"/>
                <a:cs typeface="Times New Roman" panose="02020603050405020304" pitchFamily="18" charset="0"/>
              </a:rPr>
              <a:t>)</a:t>
            </a:r>
            <a:endParaRPr lang="ru-RU" sz="2200" u="sng" dirty="0">
              <a:latin typeface="Times New Roman" panose="02020603050405020304" pitchFamily="18" charset="0"/>
              <a:cs typeface="Times New Roman" panose="02020603050405020304" pitchFamily="18" charset="0"/>
            </a:endParaRPr>
          </a:p>
          <a:p>
            <a:pPr lvl="0"/>
            <a:endParaRPr lang="ru-RU" dirty="0">
              <a:latin typeface="Times New Roman" panose="02020603050405020304" pitchFamily="18" charset="0"/>
              <a:cs typeface="Times New Roman" panose="02020603050405020304" pitchFamily="18" charset="0"/>
            </a:endParaRPr>
          </a:p>
        </p:txBody>
      </p:sp>
      <p:sp>
        <p:nvSpPr>
          <p:cNvPr id="7" name="Прямоугольник 6"/>
          <p:cNvSpPr/>
          <p:nvPr/>
        </p:nvSpPr>
        <p:spPr>
          <a:xfrm>
            <a:off x="1608149" y="2687269"/>
            <a:ext cx="8937166" cy="430887"/>
          </a:xfrm>
          <a:prstGeom prst="rect">
            <a:avLst/>
          </a:prstGeom>
        </p:spPr>
        <p:txBody>
          <a:bodyPr wrap="square">
            <a:spAutoFit/>
          </a:bodyPr>
          <a:lstStyle/>
          <a:p>
            <a:pPr lvl="0">
              <a:spcAft>
                <a:spcPts val="0"/>
              </a:spcAft>
            </a:pPr>
            <a:r>
              <a:rPr lang="ru-RU" sz="2200" i="1" u="sng" dirty="0" smtClean="0">
                <a:latin typeface="Times New Roman" panose="02020603050405020304" pitchFamily="18" charset="0"/>
                <a:ea typeface="Times New Roman" panose="02020603050405020304" pitchFamily="18" charset="0"/>
                <a:cs typeface="Times New Roman" panose="02020603050405020304" pitchFamily="18" charset="0"/>
              </a:rPr>
              <a:t>- Инструмент </a:t>
            </a:r>
            <a:r>
              <a:rPr lang="ru-RU" sz="2200" i="1" u="sng" dirty="0">
                <a:latin typeface="Times New Roman" panose="02020603050405020304" pitchFamily="18" charset="0"/>
                <a:ea typeface="Times New Roman" panose="02020603050405020304" pitchFamily="18" charset="0"/>
                <a:cs typeface="Times New Roman" panose="02020603050405020304" pitchFamily="18" charset="0"/>
              </a:rPr>
              <a:t>конфигурирования системы (</a:t>
            </a:r>
            <a:r>
              <a:rPr lang="ru-RU" sz="2200" i="1" u="sng" dirty="0" err="1">
                <a:latin typeface="Times New Roman" panose="02020603050405020304" pitchFamily="18" charset="0"/>
                <a:ea typeface="Times New Roman" panose="02020603050405020304" pitchFamily="18" charset="0"/>
                <a:cs typeface="Times New Roman" panose="02020603050405020304" pitchFamily="18" charset="0"/>
              </a:rPr>
              <a:t>System</a:t>
            </a:r>
            <a:r>
              <a:rPr lang="ru-RU" sz="2200" i="1" u="sng" dirty="0">
                <a:latin typeface="Times New Roman" panose="02020603050405020304" pitchFamily="18" charset="0"/>
                <a:ea typeface="Times New Roman" panose="02020603050405020304" pitchFamily="18" charset="0"/>
                <a:cs typeface="Times New Roman" panose="02020603050405020304" pitchFamily="18" charset="0"/>
              </a:rPr>
              <a:t> </a:t>
            </a:r>
            <a:r>
              <a:rPr lang="ru-RU" sz="2200" i="1" u="sng" dirty="0" err="1">
                <a:latin typeface="Times New Roman" panose="02020603050405020304" pitchFamily="18" charset="0"/>
                <a:ea typeface="Times New Roman" panose="02020603050405020304" pitchFamily="18" charset="0"/>
                <a:cs typeface="Times New Roman" panose="02020603050405020304" pitchFamily="18" charset="0"/>
              </a:rPr>
              <a:t>Configuration</a:t>
            </a:r>
            <a:r>
              <a:rPr lang="ru-RU" sz="2200" i="1" u="sng" dirty="0">
                <a:latin typeface="Times New Roman" panose="02020603050405020304" pitchFamily="18" charset="0"/>
                <a:ea typeface="Times New Roman" panose="02020603050405020304" pitchFamily="18" charset="0"/>
                <a:cs typeface="Times New Roman" panose="02020603050405020304" pitchFamily="18" charset="0"/>
              </a:rPr>
              <a:t> </a:t>
            </a:r>
            <a:r>
              <a:rPr lang="ru-RU" sz="2200" i="1" u="sng" dirty="0" err="1">
                <a:latin typeface="Times New Roman" panose="02020603050405020304" pitchFamily="18" charset="0"/>
                <a:ea typeface="Times New Roman" panose="02020603050405020304" pitchFamily="18" charset="0"/>
                <a:cs typeface="Times New Roman" panose="02020603050405020304" pitchFamily="18" charset="0"/>
              </a:rPr>
              <a:t>Tool</a:t>
            </a:r>
            <a:r>
              <a:rPr lang="ru-RU" sz="2200" i="1" u="sng" dirty="0">
                <a:latin typeface="Times New Roman" panose="02020603050405020304" pitchFamily="18" charset="0"/>
                <a:ea typeface="Times New Roman" panose="02020603050405020304" pitchFamily="18" charset="0"/>
                <a:cs typeface="Times New Roman" panose="02020603050405020304" pitchFamily="18" charset="0"/>
              </a:rPr>
              <a:t>)</a:t>
            </a:r>
            <a:endParaRPr lang="ru-RU" sz="22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9" name="Прямоугольник 8"/>
          <p:cNvSpPr/>
          <p:nvPr/>
        </p:nvSpPr>
        <p:spPr>
          <a:xfrm>
            <a:off x="1608148" y="3320214"/>
            <a:ext cx="8937167" cy="481670"/>
          </a:xfrm>
          <a:prstGeom prst="rect">
            <a:avLst/>
          </a:prstGeom>
        </p:spPr>
        <p:txBody>
          <a:bodyPr wrap="square">
            <a:spAutoFit/>
          </a:bodyPr>
          <a:lstStyle/>
          <a:p>
            <a:pPr>
              <a:lnSpc>
                <a:spcPct val="115000"/>
              </a:lnSpc>
              <a:spcAft>
                <a:spcPts val="1000"/>
              </a:spcAft>
            </a:pPr>
            <a:r>
              <a:rPr lang="ru-RU" sz="22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200" i="1" u="sng" dirty="0">
                <a:latin typeface="Times New Roman" panose="02020603050405020304" pitchFamily="18" charset="0"/>
                <a:ea typeface="Times New Roman" panose="02020603050405020304" pitchFamily="18" charset="0"/>
                <a:cs typeface="Times New Roman" panose="02020603050405020304" pitchFamily="18" charset="0"/>
              </a:rPr>
              <a:t>Инструмент конфигурирования ИЭУ (IED </a:t>
            </a:r>
            <a:r>
              <a:rPr lang="ru-RU" sz="2200" i="1" u="sng" dirty="0" err="1">
                <a:latin typeface="Times New Roman" panose="02020603050405020304" pitchFamily="18" charset="0"/>
                <a:ea typeface="Times New Roman" panose="02020603050405020304" pitchFamily="18" charset="0"/>
                <a:cs typeface="Times New Roman" panose="02020603050405020304" pitchFamily="18" charset="0"/>
              </a:rPr>
              <a:t>Configuration</a:t>
            </a:r>
            <a:r>
              <a:rPr lang="ru-RU" sz="2200" i="1" u="sng" dirty="0">
                <a:latin typeface="Times New Roman" panose="02020603050405020304" pitchFamily="18" charset="0"/>
                <a:ea typeface="Times New Roman" panose="02020603050405020304" pitchFamily="18" charset="0"/>
                <a:cs typeface="Times New Roman" panose="02020603050405020304" pitchFamily="18" charset="0"/>
              </a:rPr>
              <a:t> </a:t>
            </a:r>
            <a:r>
              <a:rPr lang="ru-RU" sz="2200" i="1" u="sng" dirty="0" err="1">
                <a:latin typeface="Times New Roman" panose="02020603050405020304" pitchFamily="18" charset="0"/>
                <a:ea typeface="Times New Roman" panose="02020603050405020304" pitchFamily="18" charset="0"/>
                <a:cs typeface="Times New Roman" panose="02020603050405020304" pitchFamily="18" charset="0"/>
              </a:rPr>
              <a:t>Tool</a:t>
            </a:r>
            <a:r>
              <a:rPr lang="ru-RU" sz="2200" i="1" u="sng" dirty="0">
                <a:latin typeface="Times New Roman" panose="02020603050405020304" pitchFamily="18" charset="0"/>
                <a:ea typeface="Times New Roman" panose="02020603050405020304" pitchFamily="18" charset="0"/>
                <a:cs typeface="Times New Roman" panose="02020603050405020304" pitchFamily="18" charset="0"/>
              </a:rPr>
              <a:t>)</a:t>
            </a:r>
            <a:endParaRPr lang="ru-RU" sz="22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10" name="Прямоугольник 9"/>
          <p:cNvSpPr/>
          <p:nvPr/>
        </p:nvSpPr>
        <p:spPr>
          <a:xfrm>
            <a:off x="1608148" y="4109503"/>
            <a:ext cx="8675080" cy="430887"/>
          </a:xfrm>
          <a:prstGeom prst="rect">
            <a:avLst/>
          </a:prstGeom>
        </p:spPr>
        <p:txBody>
          <a:bodyPr wrap="square">
            <a:spAutoFit/>
          </a:bodyPr>
          <a:lstStyle/>
          <a:p>
            <a:r>
              <a:rPr lang="ru-RU" sz="2200" dirty="0">
                <a:latin typeface="Times New Roman" panose="02020603050405020304" pitchFamily="18" charset="0"/>
                <a:ea typeface="Times New Roman" panose="02020603050405020304" pitchFamily="18" charset="0"/>
                <a:cs typeface="Times New Roman" panose="02020603050405020304" pitchFamily="18" charset="0"/>
              </a:rPr>
              <a:t>-</a:t>
            </a:r>
            <a:r>
              <a:rPr lang="ru-RU" sz="2200" i="1" u="sng" dirty="0">
                <a:latin typeface="Times New Roman" panose="02020603050405020304" pitchFamily="18" charset="0"/>
                <a:ea typeface="Times New Roman" panose="02020603050405020304" pitchFamily="18" charset="0"/>
                <a:cs typeface="Times New Roman" panose="02020603050405020304" pitchFamily="18" charset="0"/>
              </a:rPr>
              <a:t>Инструмент документирования системы (</a:t>
            </a:r>
            <a:r>
              <a:rPr lang="ru-RU" sz="2200" i="1" u="sng" dirty="0" err="1">
                <a:latin typeface="Times New Roman" panose="02020603050405020304" pitchFamily="18" charset="0"/>
                <a:ea typeface="Times New Roman" panose="02020603050405020304" pitchFamily="18" charset="0"/>
                <a:cs typeface="Times New Roman" panose="02020603050405020304" pitchFamily="18" charset="0"/>
              </a:rPr>
              <a:t>Documentation</a:t>
            </a:r>
            <a:r>
              <a:rPr lang="ru-RU" sz="2200" i="1" u="sng" dirty="0">
                <a:latin typeface="Times New Roman" panose="02020603050405020304" pitchFamily="18" charset="0"/>
                <a:ea typeface="Times New Roman" panose="02020603050405020304" pitchFamily="18" charset="0"/>
                <a:cs typeface="Times New Roman" panose="02020603050405020304" pitchFamily="18" charset="0"/>
              </a:rPr>
              <a:t> </a:t>
            </a:r>
            <a:r>
              <a:rPr lang="ru-RU" sz="2200" i="1" u="sng" dirty="0" err="1">
                <a:latin typeface="Times New Roman" panose="02020603050405020304" pitchFamily="18" charset="0"/>
                <a:ea typeface="Times New Roman" panose="02020603050405020304" pitchFamily="18" charset="0"/>
                <a:cs typeface="Times New Roman" panose="02020603050405020304" pitchFamily="18" charset="0"/>
              </a:rPr>
              <a:t>Tool</a:t>
            </a:r>
            <a:r>
              <a:rPr lang="ru-RU" sz="2200" dirty="0">
                <a:latin typeface="Times New Roman" panose="02020603050405020304" pitchFamily="18" charset="0"/>
                <a:ea typeface="Times New Roman" panose="02020603050405020304" pitchFamily="18" charset="0"/>
                <a:cs typeface="Times New Roman" panose="02020603050405020304" pitchFamily="18" charset="0"/>
              </a:rPr>
              <a:t>)</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491788345"/>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61665"/>
          </a:xfrm>
          <a:prstGeom prst="rect">
            <a:avLst/>
          </a:prstGeom>
        </p:spPr>
        <p:txBody>
          <a:bodyPr wrap="square">
            <a:spAutoFit/>
          </a:bodyPr>
          <a:lstStyle/>
          <a:p>
            <a:pPr algn="ctr"/>
            <a:r>
              <a:rPr lang="ru-RU" sz="2400" b="1" dirty="0"/>
              <a:t>Настройка взаимодействия устройств РЗА</a:t>
            </a:r>
            <a:endParaRPr lang="ru-RU" sz="2400" dirty="0"/>
          </a:p>
        </p:txBody>
      </p:sp>
      <p:sp>
        <p:nvSpPr>
          <p:cNvPr id="3" name="Прямоугольник 2"/>
          <p:cNvSpPr/>
          <p:nvPr/>
        </p:nvSpPr>
        <p:spPr>
          <a:xfrm>
            <a:off x="1524001" y="1170029"/>
            <a:ext cx="9237784" cy="1785104"/>
          </a:xfrm>
          <a:prstGeom prst="rect">
            <a:avLst/>
          </a:prstGeom>
        </p:spPr>
        <p:txBody>
          <a:bodyPr wrap="square">
            <a:spAutoFit/>
          </a:bodyPr>
          <a:lstStyle/>
          <a:p>
            <a:r>
              <a:rPr lang="ru-RU" sz="2200" dirty="0">
                <a:latin typeface="Calibri" panose="020F0502020204030204" pitchFamily="34" charset="0"/>
                <a:ea typeface="Times New Roman" panose="02020603050405020304" pitchFamily="18" charset="0"/>
                <a:cs typeface="Times New Roman" panose="02020603050405020304" pitchFamily="18" charset="0"/>
              </a:rPr>
              <a:t>файл  *.SSD  (</a:t>
            </a:r>
            <a:r>
              <a:rPr lang="ru-RU" sz="2200" dirty="0" err="1">
                <a:latin typeface="Calibri" panose="020F0502020204030204" pitchFamily="34" charset="0"/>
                <a:ea typeface="Times New Roman" panose="02020603050405020304" pitchFamily="18" charset="0"/>
                <a:cs typeface="Times New Roman" panose="02020603050405020304" pitchFamily="18" charset="0"/>
              </a:rPr>
              <a:t>System</a:t>
            </a:r>
            <a:r>
              <a:rPr lang="ru-RU" sz="2200" dirty="0">
                <a:latin typeface="Calibri" panose="020F0502020204030204" pitchFamily="34" charset="0"/>
                <a:ea typeface="Times New Roman" panose="02020603050405020304" pitchFamily="18" charset="0"/>
                <a:cs typeface="Times New Roman" panose="02020603050405020304" pitchFamily="18" charset="0"/>
              </a:rPr>
              <a:t>  </a:t>
            </a:r>
            <a:r>
              <a:rPr lang="ru-RU" sz="2200" dirty="0" err="1">
                <a:latin typeface="Calibri" panose="020F0502020204030204" pitchFamily="34" charset="0"/>
                <a:ea typeface="Times New Roman" panose="02020603050405020304" pitchFamily="18" charset="0"/>
                <a:cs typeface="Times New Roman" panose="02020603050405020304" pitchFamily="18" charset="0"/>
              </a:rPr>
              <a:t>Specification</a:t>
            </a:r>
            <a:r>
              <a:rPr lang="ru-RU" sz="2200" dirty="0">
                <a:latin typeface="Calibri" panose="020F0502020204030204" pitchFamily="34" charset="0"/>
                <a:ea typeface="Times New Roman" panose="02020603050405020304" pitchFamily="18" charset="0"/>
                <a:cs typeface="Times New Roman" panose="02020603050405020304" pitchFamily="18" charset="0"/>
              </a:rPr>
              <a:t>  </a:t>
            </a:r>
            <a:r>
              <a:rPr lang="ru-RU" sz="2200" dirty="0" err="1">
                <a:latin typeface="Calibri" panose="020F0502020204030204" pitchFamily="34" charset="0"/>
                <a:ea typeface="Times New Roman" panose="02020603050405020304" pitchFamily="18" charset="0"/>
                <a:cs typeface="Times New Roman" panose="02020603050405020304" pitchFamily="18" charset="0"/>
              </a:rPr>
              <a:t>Description</a:t>
            </a:r>
            <a:r>
              <a:rPr lang="ru-RU" sz="2200" dirty="0">
                <a:latin typeface="Calibri" panose="020F0502020204030204" pitchFamily="34" charset="0"/>
                <a:ea typeface="Times New Roman" panose="02020603050405020304" pitchFamily="18" charset="0"/>
                <a:cs typeface="Times New Roman" panose="02020603050405020304" pitchFamily="18" charset="0"/>
              </a:rPr>
              <a:t>)  предназначен  для описания спецификации системы и содержит описание однолинейной схемы подстанции, исходную спецификацию первичного оборудования, требования к  выполняемым  функциям  системы  в  виде  логических  узлов  и  их распределение по первичному оборудованию</a:t>
            </a:r>
            <a:endParaRPr lang="ru-RU" sz="2200" dirty="0"/>
          </a:p>
        </p:txBody>
      </p:sp>
      <p:sp>
        <p:nvSpPr>
          <p:cNvPr id="4" name="Прямоугольник 3"/>
          <p:cNvSpPr/>
          <p:nvPr/>
        </p:nvSpPr>
        <p:spPr>
          <a:xfrm>
            <a:off x="1524001" y="2955133"/>
            <a:ext cx="10454145" cy="1785104"/>
          </a:xfrm>
          <a:prstGeom prst="rect">
            <a:avLst/>
          </a:prstGeom>
        </p:spPr>
        <p:txBody>
          <a:bodyPr wrap="square">
            <a:spAutoFit/>
          </a:bodyPr>
          <a:lstStyle/>
          <a:p>
            <a:r>
              <a:rPr lang="ru-RU" sz="2200" dirty="0">
                <a:latin typeface="Calibri" panose="020F0502020204030204" pitchFamily="34" charset="0"/>
                <a:ea typeface="Times New Roman" panose="02020603050405020304" pitchFamily="18" charset="0"/>
                <a:cs typeface="Times New Roman" panose="02020603050405020304" pitchFamily="18" charset="0"/>
              </a:rPr>
              <a:t>файл  *.SCD  предназначен  для  описания  конфигурации  подстанции (</a:t>
            </a:r>
            <a:r>
              <a:rPr lang="ru-RU" sz="2200" dirty="0" err="1">
                <a:latin typeface="Calibri" panose="020F0502020204030204" pitchFamily="34" charset="0"/>
                <a:ea typeface="Times New Roman" panose="02020603050405020304" pitchFamily="18" charset="0"/>
                <a:cs typeface="Times New Roman" panose="02020603050405020304" pitchFamily="18" charset="0"/>
              </a:rPr>
              <a:t>Substation</a:t>
            </a:r>
            <a:r>
              <a:rPr lang="ru-RU" sz="2200" dirty="0">
                <a:latin typeface="Calibri" panose="020F0502020204030204" pitchFamily="34" charset="0"/>
                <a:ea typeface="Times New Roman" panose="02020603050405020304" pitchFamily="18" charset="0"/>
                <a:cs typeface="Times New Roman" panose="02020603050405020304" pitchFamily="18" charset="0"/>
              </a:rPr>
              <a:t> </a:t>
            </a:r>
            <a:r>
              <a:rPr lang="ru-RU" sz="2200" dirty="0" err="1">
                <a:latin typeface="Calibri" panose="020F0502020204030204" pitchFamily="34" charset="0"/>
                <a:ea typeface="Times New Roman" panose="02020603050405020304" pitchFamily="18" charset="0"/>
                <a:cs typeface="Times New Roman" panose="02020603050405020304" pitchFamily="18" charset="0"/>
              </a:rPr>
              <a:t>Configuration</a:t>
            </a:r>
            <a:r>
              <a:rPr lang="ru-RU" sz="2200" dirty="0">
                <a:latin typeface="Calibri" panose="020F0502020204030204" pitchFamily="34" charset="0"/>
                <a:ea typeface="Times New Roman" panose="02020603050405020304" pitchFamily="18" charset="0"/>
                <a:cs typeface="Times New Roman" panose="02020603050405020304" pitchFamily="18" charset="0"/>
              </a:rPr>
              <a:t> </a:t>
            </a:r>
            <a:r>
              <a:rPr lang="ru-RU" sz="2200" dirty="0" err="1">
                <a:latin typeface="Calibri" panose="020F0502020204030204" pitchFamily="34" charset="0"/>
                <a:ea typeface="Times New Roman" panose="02020603050405020304" pitchFamily="18" charset="0"/>
                <a:cs typeface="Times New Roman" panose="02020603050405020304" pitchFamily="18" charset="0"/>
              </a:rPr>
              <a:t>Description</a:t>
            </a:r>
            <a:r>
              <a:rPr lang="ru-RU" sz="2200" dirty="0">
                <a:latin typeface="Calibri" panose="020F0502020204030204" pitchFamily="34" charset="0"/>
                <a:ea typeface="Times New Roman" panose="02020603050405020304" pitchFamily="18" charset="0"/>
                <a:cs typeface="Times New Roman" panose="02020603050405020304" pitchFamily="18" charset="0"/>
              </a:rPr>
              <a:t>) и содержит полное описание первичного оборудования  подстанции,  всего  функционала  вторичного  оборудования  с указанием  экземпляров  устройств,  реализующих  этот  функционал, конфигураций коммуникационных </a:t>
            </a:r>
            <a:r>
              <a:rPr lang="ru-RU" sz="2200" dirty="0" smtClean="0">
                <a:latin typeface="Calibri" panose="020F0502020204030204" pitchFamily="34" charset="0"/>
                <a:ea typeface="Times New Roman" panose="02020603050405020304" pitchFamily="18" charset="0"/>
                <a:cs typeface="Times New Roman" panose="02020603050405020304" pitchFamily="18" charset="0"/>
              </a:rPr>
              <a:t>соединений</a:t>
            </a:r>
            <a:endParaRPr lang="ru-RU" sz="2200" dirty="0"/>
          </a:p>
        </p:txBody>
      </p:sp>
      <p:sp>
        <p:nvSpPr>
          <p:cNvPr id="5" name="Прямоугольник 4"/>
          <p:cNvSpPr/>
          <p:nvPr/>
        </p:nvSpPr>
        <p:spPr>
          <a:xfrm>
            <a:off x="1524001" y="4740237"/>
            <a:ext cx="10245968" cy="1107996"/>
          </a:xfrm>
          <a:prstGeom prst="rect">
            <a:avLst/>
          </a:prstGeom>
        </p:spPr>
        <p:txBody>
          <a:bodyPr wrap="square">
            <a:spAutoFit/>
          </a:bodyPr>
          <a:lstStyle/>
          <a:p>
            <a:r>
              <a:rPr lang="ru-RU" sz="2200" dirty="0">
                <a:latin typeface="Calibri" panose="020F0502020204030204" pitchFamily="34" charset="0"/>
                <a:ea typeface="Times New Roman" panose="02020603050405020304" pitchFamily="18" charset="0"/>
                <a:cs typeface="Times New Roman" panose="02020603050405020304" pitchFamily="18" charset="0"/>
              </a:rPr>
              <a:t>файл  *.SED  содержит  описания  межсистемного  обмена  (</a:t>
            </a:r>
            <a:r>
              <a:rPr lang="ru-RU" sz="2200" dirty="0" err="1">
                <a:latin typeface="Calibri" panose="020F0502020204030204" pitchFamily="34" charset="0"/>
                <a:ea typeface="Times New Roman" panose="02020603050405020304" pitchFamily="18" charset="0"/>
                <a:cs typeface="Times New Roman" panose="02020603050405020304" pitchFamily="18" charset="0"/>
              </a:rPr>
              <a:t>System</a:t>
            </a:r>
            <a:r>
              <a:rPr lang="ru-RU" sz="2200" dirty="0">
                <a:latin typeface="Calibri" panose="020F0502020204030204" pitchFamily="34" charset="0"/>
                <a:ea typeface="Times New Roman" panose="02020603050405020304" pitchFamily="18" charset="0"/>
                <a:cs typeface="Times New Roman" panose="02020603050405020304" pitchFamily="18" charset="0"/>
              </a:rPr>
              <a:t> </a:t>
            </a:r>
            <a:r>
              <a:rPr lang="ru-RU" sz="2200" dirty="0" err="1">
                <a:latin typeface="Calibri" panose="020F0502020204030204" pitchFamily="34" charset="0"/>
                <a:ea typeface="Times New Roman" panose="02020603050405020304" pitchFamily="18" charset="0"/>
                <a:cs typeface="Times New Roman" panose="02020603050405020304" pitchFamily="18" charset="0"/>
              </a:rPr>
              <a:t>Exchange</a:t>
            </a:r>
            <a:r>
              <a:rPr lang="ru-RU" sz="2200" dirty="0">
                <a:latin typeface="Calibri" panose="020F0502020204030204" pitchFamily="34" charset="0"/>
                <a:ea typeface="Times New Roman" panose="02020603050405020304" pitchFamily="18" charset="0"/>
                <a:cs typeface="Times New Roman" panose="02020603050405020304" pitchFamily="18" charset="0"/>
              </a:rPr>
              <a:t>  </a:t>
            </a:r>
            <a:r>
              <a:rPr lang="ru-RU" sz="2200" dirty="0" err="1">
                <a:latin typeface="Calibri" panose="020F0502020204030204" pitchFamily="34" charset="0"/>
                <a:ea typeface="Times New Roman" panose="02020603050405020304" pitchFamily="18" charset="0"/>
                <a:cs typeface="Times New Roman" panose="02020603050405020304" pitchFamily="18" charset="0"/>
              </a:rPr>
              <a:t>Description</a:t>
            </a:r>
            <a:r>
              <a:rPr lang="ru-RU" sz="2200" dirty="0">
                <a:latin typeface="Calibri" panose="020F0502020204030204" pitchFamily="34" charset="0"/>
                <a:ea typeface="Times New Roman" panose="02020603050405020304" pitchFamily="18" charset="0"/>
                <a:cs typeface="Times New Roman" panose="02020603050405020304" pitchFamily="18" charset="0"/>
              </a:rPr>
              <a:t>)  и  описывает  коммуникационные  связи  между отдельными системами, описанные в виде SCD-файлов</a:t>
            </a:r>
            <a:endParaRPr lang="ru-RU" sz="2200" dirty="0"/>
          </a:p>
        </p:txBody>
      </p:sp>
    </p:spTree>
    <p:extLst>
      <p:ext uri="{BB962C8B-B14F-4D97-AF65-F5344CB8AC3E}">
        <p14:creationId xmlns:p14="http://schemas.microsoft.com/office/powerpoint/2010/main" val="3965101206"/>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00110"/>
          </a:xfrm>
          <a:prstGeom prst="rect">
            <a:avLst/>
          </a:prstGeom>
        </p:spPr>
        <p:txBody>
          <a:bodyPr wrap="square">
            <a:spAutoFit/>
          </a:bodyPr>
          <a:lstStyle/>
          <a:p>
            <a:pPr algn="ctr"/>
            <a:r>
              <a:rPr lang="ru-RU" sz="2000" b="1" dirty="0"/>
              <a:t>Настройка взаимодействия устройств РЗА</a:t>
            </a:r>
            <a:endParaRPr lang="ru-RU" sz="2000" dirty="0"/>
          </a:p>
        </p:txBody>
      </p:sp>
      <p:sp>
        <p:nvSpPr>
          <p:cNvPr id="3" name="Прямоугольник 2"/>
          <p:cNvSpPr/>
          <p:nvPr/>
        </p:nvSpPr>
        <p:spPr>
          <a:xfrm>
            <a:off x="1278177" y="1281179"/>
            <a:ext cx="9987888" cy="1446550"/>
          </a:xfrm>
          <a:prstGeom prst="rect">
            <a:avLst/>
          </a:prstGeom>
        </p:spPr>
        <p:txBody>
          <a:bodyPr wrap="square">
            <a:spAutoFit/>
          </a:bodyPr>
          <a:lstStyle/>
          <a:p>
            <a:r>
              <a:rPr lang="ru-RU" sz="2200" dirty="0">
                <a:latin typeface="Calibri" panose="020F0502020204030204" pitchFamily="34" charset="0"/>
                <a:ea typeface="Times New Roman" panose="02020603050405020304" pitchFamily="18" charset="0"/>
                <a:cs typeface="Times New Roman" panose="02020603050405020304" pitchFamily="18" charset="0"/>
              </a:rPr>
              <a:t>файл  *.ICD  содержит  описания  возможностей  ИЭУ  (IED  </a:t>
            </a:r>
            <a:r>
              <a:rPr lang="ru-RU" sz="2200" dirty="0" err="1">
                <a:latin typeface="Calibri" panose="020F0502020204030204" pitchFamily="34" charset="0"/>
                <a:ea typeface="Times New Roman" panose="02020603050405020304" pitchFamily="18" charset="0"/>
                <a:cs typeface="Times New Roman" panose="02020603050405020304" pitchFamily="18" charset="0"/>
              </a:rPr>
              <a:t>Capability</a:t>
            </a:r>
            <a:r>
              <a:rPr lang="ru-RU" sz="2200" dirty="0">
                <a:latin typeface="Calibri" panose="020F0502020204030204" pitchFamily="34" charset="0"/>
                <a:ea typeface="Times New Roman" panose="02020603050405020304" pitchFamily="18" charset="0"/>
                <a:cs typeface="Times New Roman" panose="02020603050405020304" pitchFamily="18" charset="0"/>
              </a:rPr>
              <a:t> </a:t>
            </a:r>
            <a:r>
              <a:rPr lang="ru-RU" sz="2200" dirty="0" err="1">
                <a:latin typeface="Calibri" panose="020F0502020204030204" pitchFamily="34" charset="0"/>
                <a:ea typeface="Times New Roman" panose="02020603050405020304" pitchFamily="18" charset="0"/>
                <a:cs typeface="Times New Roman" panose="02020603050405020304" pitchFamily="18" charset="0"/>
              </a:rPr>
              <a:t>Description</a:t>
            </a:r>
            <a:r>
              <a:rPr lang="ru-RU" sz="2200" dirty="0">
                <a:latin typeface="Calibri" panose="020F0502020204030204" pitchFamily="34" charset="0"/>
                <a:ea typeface="Times New Roman" panose="02020603050405020304" pitchFamily="18" charset="0"/>
                <a:cs typeface="Times New Roman" panose="02020603050405020304" pitchFamily="18" charset="0"/>
              </a:rPr>
              <a:t>)  и  содержит  описание  всех  логических  устройств,  логических узлов,  элементов  и  атрибутов  данных,  входящих  в  состав  описываемого физического  устройства,  а  также  описание  возможностей  осуществления коммуникаций</a:t>
            </a:r>
            <a:endParaRPr lang="ru-RU" sz="2200" dirty="0"/>
          </a:p>
        </p:txBody>
      </p:sp>
      <p:sp>
        <p:nvSpPr>
          <p:cNvPr id="4" name="Прямоугольник 3"/>
          <p:cNvSpPr/>
          <p:nvPr/>
        </p:nvSpPr>
        <p:spPr>
          <a:xfrm>
            <a:off x="1278177" y="2828836"/>
            <a:ext cx="10550408" cy="1107996"/>
          </a:xfrm>
          <a:prstGeom prst="rect">
            <a:avLst/>
          </a:prstGeom>
        </p:spPr>
        <p:txBody>
          <a:bodyPr wrap="square">
            <a:spAutoFit/>
          </a:bodyPr>
          <a:lstStyle/>
          <a:p>
            <a:r>
              <a:rPr lang="ru-RU" sz="2200">
                <a:latin typeface="Calibri" panose="020F0502020204030204" pitchFamily="34" charset="0"/>
                <a:ea typeface="Times New Roman" panose="02020603050405020304" pitchFamily="18" charset="0"/>
                <a:cs typeface="Times New Roman" panose="02020603050405020304" pitchFamily="18" charset="0"/>
              </a:rPr>
              <a:t>файл *.IID содержит описания предварительно сконфигурированного ИЭУ  (</a:t>
            </a:r>
            <a:r>
              <a:rPr lang="ru-RU" sz="2200" dirty="0" err="1">
                <a:latin typeface="Calibri" panose="020F0502020204030204" pitchFamily="34" charset="0"/>
                <a:ea typeface="Times New Roman" panose="02020603050405020304" pitchFamily="18" charset="0"/>
                <a:cs typeface="Times New Roman" panose="02020603050405020304" pitchFamily="18" charset="0"/>
              </a:rPr>
              <a:t>Instantained</a:t>
            </a:r>
            <a:r>
              <a:rPr lang="ru-RU" sz="2200" dirty="0">
                <a:latin typeface="Calibri" panose="020F0502020204030204" pitchFamily="34" charset="0"/>
                <a:ea typeface="Times New Roman" panose="02020603050405020304" pitchFamily="18" charset="0"/>
                <a:cs typeface="Times New Roman" panose="02020603050405020304" pitchFamily="18" charset="0"/>
              </a:rPr>
              <a:t>  IED  </a:t>
            </a:r>
            <a:r>
              <a:rPr lang="ru-RU" sz="2200" dirty="0" err="1">
                <a:latin typeface="Calibri" panose="020F0502020204030204" pitchFamily="34" charset="0"/>
                <a:ea typeface="Times New Roman" panose="02020603050405020304" pitchFamily="18" charset="0"/>
                <a:cs typeface="Times New Roman" panose="02020603050405020304" pitchFamily="18" charset="0"/>
              </a:rPr>
              <a:t>Description</a:t>
            </a:r>
            <a:r>
              <a:rPr lang="ru-RU" sz="2200" dirty="0">
                <a:latin typeface="Calibri" panose="020F0502020204030204" pitchFamily="34" charset="0"/>
                <a:ea typeface="Times New Roman" panose="02020603050405020304" pitchFamily="18" charset="0"/>
                <a:cs typeface="Times New Roman" panose="02020603050405020304" pitchFamily="18" charset="0"/>
              </a:rPr>
              <a:t>)  и  предварительно  сконфигурированную информационную модель ИЭУ, а также предустановленные коммуникации</a:t>
            </a:r>
            <a:endParaRPr lang="ru-RU" sz="2200" dirty="0"/>
          </a:p>
        </p:txBody>
      </p:sp>
      <p:sp>
        <p:nvSpPr>
          <p:cNvPr id="5" name="Прямоугольник 4"/>
          <p:cNvSpPr/>
          <p:nvPr/>
        </p:nvSpPr>
        <p:spPr>
          <a:xfrm>
            <a:off x="1278176" y="4124926"/>
            <a:ext cx="10386285" cy="1107996"/>
          </a:xfrm>
          <a:prstGeom prst="rect">
            <a:avLst/>
          </a:prstGeom>
        </p:spPr>
        <p:txBody>
          <a:bodyPr wrap="square">
            <a:spAutoFit/>
          </a:bodyPr>
          <a:lstStyle/>
          <a:p>
            <a:r>
              <a:rPr lang="ru-RU" sz="2200" dirty="0">
                <a:latin typeface="Calibri" panose="020F0502020204030204" pitchFamily="34" charset="0"/>
                <a:ea typeface="Times New Roman" panose="02020603050405020304" pitchFamily="18" charset="0"/>
                <a:cs typeface="Times New Roman" panose="02020603050405020304" pitchFamily="18" charset="0"/>
              </a:rPr>
              <a:t>– файл  *.CID  содержит  описания  сконфигурированного  ИЭУ (</a:t>
            </a:r>
            <a:r>
              <a:rPr lang="ru-RU" sz="2200" dirty="0" err="1">
                <a:latin typeface="Calibri" panose="020F0502020204030204" pitchFamily="34" charset="0"/>
                <a:ea typeface="Times New Roman" panose="02020603050405020304" pitchFamily="18" charset="0"/>
                <a:cs typeface="Times New Roman" panose="02020603050405020304" pitchFamily="18" charset="0"/>
              </a:rPr>
              <a:t>Configured</a:t>
            </a:r>
            <a:r>
              <a:rPr lang="ru-RU" sz="2200" dirty="0">
                <a:latin typeface="Calibri" panose="020F0502020204030204" pitchFamily="34" charset="0"/>
                <a:ea typeface="Times New Roman" panose="02020603050405020304" pitchFamily="18" charset="0"/>
                <a:cs typeface="Times New Roman" panose="02020603050405020304" pitchFamily="18" charset="0"/>
              </a:rPr>
              <a:t>  IED  </a:t>
            </a:r>
            <a:r>
              <a:rPr lang="ru-RU" sz="2200" dirty="0" err="1">
                <a:latin typeface="Calibri" panose="020F0502020204030204" pitchFamily="34" charset="0"/>
                <a:ea typeface="Times New Roman" panose="02020603050405020304" pitchFamily="18" charset="0"/>
                <a:cs typeface="Times New Roman" panose="02020603050405020304" pitchFamily="18" charset="0"/>
              </a:rPr>
              <a:t>Description</a:t>
            </a:r>
            <a:r>
              <a:rPr lang="ru-RU" sz="2200" dirty="0">
                <a:latin typeface="Calibri" panose="020F0502020204030204" pitchFamily="34" charset="0"/>
                <a:ea typeface="Times New Roman" panose="02020603050405020304" pitchFamily="18" charset="0"/>
                <a:cs typeface="Times New Roman" panose="02020603050405020304" pitchFamily="18" charset="0"/>
              </a:rPr>
              <a:t>)  и  параметры  в  части  функционала  и коммуникаций для загрузки в ИЭУ с помощью конфигуратора ИЭУ</a:t>
            </a:r>
            <a:endParaRPr lang="ru-RU" sz="2200" dirty="0"/>
          </a:p>
        </p:txBody>
      </p:sp>
      <p:sp>
        <p:nvSpPr>
          <p:cNvPr id="6" name="Прямоугольник 5"/>
          <p:cNvSpPr/>
          <p:nvPr/>
        </p:nvSpPr>
        <p:spPr>
          <a:xfrm>
            <a:off x="2895600" y="5445088"/>
            <a:ext cx="6096000" cy="1200329"/>
          </a:xfrm>
          <a:prstGeom prst="rect">
            <a:avLst/>
          </a:prstGeom>
        </p:spPr>
        <p:txBody>
          <a:bodyPr>
            <a:spAutoFit/>
          </a:bodyPr>
          <a:lstStyle/>
          <a:p>
            <a:r>
              <a:rPr lang="ru-RU" dirty="0">
                <a:latin typeface="Calibri" panose="020F0502020204030204" pitchFamily="34" charset="0"/>
                <a:ea typeface="Times New Roman" panose="02020603050405020304" pitchFamily="18" charset="0"/>
                <a:cs typeface="Times New Roman" panose="02020603050405020304" pitchFamily="18" charset="0"/>
              </a:rPr>
              <a:t>Эти файлы сопровождают проект  ЦПС на протяжении всего жизненного цикла. Схема  обмена  информацией  в  процессе  проектирования  с  использованием файлов, написанных на языке SCL, показана на рисунке 2.18</a:t>
            </a:r>
            <a:endParaRPr lang="ru-RU" dirty="0"/>
          </a:p>
        </p:txBody>
      </p:sp>
    </p:spTree>
    <p:extLst>
      <p:ext uri="{BB962C8B-B14F-4D97-AF65-F5344CB8AC3E}">
        <p14:creationId xmlns:p14="http://schemas.microsoft.com/office/powerpoint/2010/main" val="3965101206"/>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pic>
        <p:nvPicPr>
          <p:cNvPr id="9" name="Рисунок 8"/>
          <p:cNvPicPr/>
          <p:nvPr/>
        </p:nvPicPr>
        <p:blipFill>
          <a:blip r:embed="rId5"/>
          <a:srcRect/>
          <a:stretch>
            <a:fillRect/>
          </a:stretch>
        </p:blipFill>
        <p:spPr bwMode="auto">
          <a:xfrm>
            <a:off x="2731477" y="445478"/>
            <a:ext cx="6471138" cy="6279502"/>
          </a:xfrm>
          <a:prstGeom prst="rect">
            <a:avLst/>
          </a:prstGeom>
          <a:noFill/>
          <a:ln w="9525">
            <a:noFill/>
            <a:miter lim="800000"/>
            <a:headEnd/>
            <a:tailEnd/>
          </a:ln>
        </p:spPr>
      </p:pic>
      <p:sp>
        <p:nvSpPr>
          <p:cNvPr id="8" name="Прямоугольник 7"/>
          <p:cNvSpPr/>
          <p:nvPr/>
        </p:nvSpPr>
        <p:spPr>
          <a:xfrm>
            <a:off x="298579" y="98362"/>
            <a:ext cx="10786187" cy="461665"/>
          </a:xfrm>
          <a:prstGeom prst="rect">
            <a:avLst/>
          </a:prstGeom>
        </p:spPr>
        <p:txBody>
          <a:bodyPr wrap="square">
            <a:spAutoFit/>
          </a:bodyPr>
          <a:lstStyle/>
          <a:p>
            <a:pPr algn="ctr"/>
            <a:r>
              <a:rPr lang="ru-RU" sz="2400" b="1" dirty="0"/>
              <a:t>Настройка взаимодействия устройств РЗА</a:t>
            </a:r>
            <a:endParaRPr lang="ru-RU" sz="2400" dirty="0"/>
          </a:p>
        </p:txBody>
      </p:sp>
    </p:spTree>
    <p:extLst>
      <p:ext uri="{BB962C8B-B14F-4D97-AF65-F5344CB8AC3E}">
        <p14:creationId xmlns:p14="http://schemas.microsoft.com/office/powerpoint/2010/main" val="616188298"/>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61665"/>
          </a:xfrm>
          <a:prstGeom prst="rect">
            <a:avLst/>
          </a:prstGeom>
        </p:spPr>
        <p:txBody>
          <a:bodyPr wrap="square">
            <a:spAutoFit/>
          </a:bodyPr>
          <a:lstStyle/>
          <a:p>
            <a:pPr algn="ctr"/>
            <a:r>
              <a:rPr lang="ru-RU" sz="2400" b="1" dirty="0"/>
              <a:t>Настройка взаимодействия устройств РЗА</a:t>
            </a:r>
            <a:endParaRPr lang="ru-RU" sz="2400" dirty="0"/>
          </a:p>
        </p:txBody>
      </p:sp>
      <p:sp>
        <p:nvSpPr>
          <p:cNvPr id="3" name="Прямоугольник 2"/>
          <p:cNvSpPr/>
          <p:nvPr/>
        </p:nvSpPr>
        <p:spPr>
          <a:xfrm>
            <a:off x="1568033" y="1200864"/>
            <a:ext cx="9350893" cy="3912097"/>
          </a:xfrm>
          <a:prstGeom prst="rect">
            <a:avLst/>
          </a:prstGeom>
        </p:spPr>
        <p:txBody>
          <a:bodyPr wrap="square">
            <a:spAutoFit/>
          </a:bodyPr>
          <a:lstStyle/>
          <a:p>
            <a:pPr marL="342900" lvl="0" indent="-342900">
              <a:spcAft>
                <a:spcPts val="0"/>
              </a:spcAft>
              <a:buFont typeface="Symbol" panose="05050102010706020507" pitchFamily="18" charset="2"/>
              <a:buChar char=""/>
            </a:pPr>
            <a:r>
              <a:rPr lang="ru-RU" sz="2200" dirty="0">
                <a:latin typeface="Times New Roman" panose="02020603050405020304" pitchFamily="18" charset="0"/>
                <a:ea typeface="Times New Roman" panose="02020603050405020304" pitchFamily="18" charset="0"/>
                <a:cs typeface="Times New Roman" panose="02020603050405020304" pitchFamily="18" charset="0"/>
              </a:rPr>
              <a:t>Инструмент спецификации системы (</a:t>
            </a:r>
            <a:r>
              <a:rPr lang="ru-RU" sz="2200" dirty="0" err="1">
                <a:latin typeface="Times New Roman" panose="02020603050405020304" pitchFamily="18" charset="0"/>
                <a:ea typeface="Times New Roman" panose="02020603050405020304" pitchFamily="18" charset="0"/>
                <a:cs typeface="Times New Roman" panose="02020603050405020304" pitchFamily="18" charset="0"/>
              </a:rPr>
              <a:t>System</a:t>
            </a:r>
            <a:r>
              <a:rPr lang="ru-RU" sz="22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ea typeface="Times New Roman" panose="02020603050405020304" pitchFamily="18" charset="0"/>
                <a:cs typeface="Times New Roman" panose="02020603050405020304" pitchFamily="18" charset="0"/>
              </a:rPr>
              <a:t>Specification</a:t>
            </a:r>
            <a:r>
              <a:rPr lang="ru-RU" sz="2200" dirty="0">
                <a:latin typeface="Times New Roman" panose="02020603050405020304" pitchFamily="18" charset="0"/>
                <a:ea typeface="Times New Roman" panose="02020603050405020304" pitchFamily="18" charset="0"/>
                <a:cs typeface="Times New Roman" panose="02020603050405020304" pitchFamily="18" charset="0"/>
              </a:rPr>
              <a:t> </a:t>
            </a:r>
            <a:r>
              <a:rPr lang="ru-RU" sz="2200" dirty="0" err="1">
                <a:latin typeface="Times New Roman" panose="02020603050405020304" pitchFamily="18" charset="0"/>
                <a:ea typeface="Times New Roman" panose="02020603050405020304" pitchFamily="18" charset="0"/>
                <a:cs typeface="Times New Roman" panose="02020603050405020304" pitchFamily="18" charset="0"/>
              </a:rPr>
              <a:t>Tool</a:t>
            </a:r>
            <a:r>
              <a:rPr lang="ru-RU" sz="2200" dirty="0">
                <a:latin typeface="Times New Roman" panose="02020603050405020304" pitchFamily="18" charset="0"/>
                <a:ea typeface="Times New Roman" panose="02020603050405020304" pitchFamily="18" charset="0"/>
                <a:cs typeface="Times New Roman" panose="02020603050405020304" pitchFamily="18" charset="0"/>
              </a:rPr>
              <a:t>)</a:t>
            </a:r>
          </a:p>
          <a:p>
            <a:pPr marL="228600" algn="just">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Программный инструмент спецификации системы позволяет на стадии составления проектной документации в формализованном виде на языке SCL описать такие компоненты, как первичное оборудование, однолинейная схема подстанции, абстрактный поименованный набор требуемых функций, но без указания  конкретного  ИЭУ,  их  выполняющего.  Обычно  этот  инструмент спецификации  системы  использует  базу  данных  шаблонов  стандартных функций  и  необходимых  им  сигналов,  типовые  составные  части технологического процесса. </a:t>
            </a:r>
            <a:endParaRPr lang="ru-RU"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1899138" y="5486637"/>
            <a:ext cx="8159261" cy="1107996"/>
          </a:xfrm>
          <a:prstGeom prst="rect">
            <a:avLst/>
          </a:prstGeom>
        </p:spPr>
        <p:txBody>
          <a:bodyPr wrap="square">
            <a:spAutoFit/>
          </a:bodyPr>
          <a:lstStyle/>
          <a:p>
            <a:pPr algn="just"/>
            <a:r>
              <a:rPr lang="ru-RU" sz="2200" dirty="0">
                <a:latin typeface="Calibri" panose="020F0502020204030204" pitchFamily="34" charset="0"/>
                <a:ea typeface="Times New Roman" panose="02020603050405020304" pitchFamily="18" charset="0"/>
                <a:cs typeface="Times New Roman" panose="02020603050405020304" pitchFamily="18" charset="0"/>
              </a:rPr>
              <a:t>Полученное  описание  спецификации  системы  в  виде  файла  *.SSD является  исходными  данными  для  последующих  этапов  проектирования автоматизированной  системы. </a:t>
            </a:r>
            <a:endParaRPr lang="ru-RU" sz="2200" dirty="0"/>
          </a:p>
        </p:txBody>
      </p:sp>
    </p:spTree>
    <p:extLst>
      <p:ext uri="{BB962C8B-B14F-4D97-AF65-F5344CB8AC3E}">
        <p14:creationId xmlns:p14="http://schemas.microsoft.com/office/powerpoint/2010/main" val="224511474"/>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61665"/>
          </a:xfrm>
          <a:prstGeom prst="rect">
            <a:avLst/>
          </a:prstGeom>
        </p:spPr>
        <p:txBody>
          <a:bodyPr wrap="square">
            <a:spAutoFit/>
          </a:bodyPr>
          <a:lstStyle/>
          <a:p>
            <a:pPr algn="ctr"/>
            <a:r>
              <a:rPr lang="ru-RU" sz="2400" b="1" dirty="0"/>
              <a:t>Настройка взаимодействия устройств РЗА</a:t>
            </a:r>
            <a:endParaRPr lang="ru-RU" sz="2400" dirty="0"/>
          </a:p>
        </p:txBody>
      </p:sp>
      <p:sp>
        <p:nvSpPr>
          <p:cNvPr id="5" name="Прямоугольник 4"/>
          <p:cNvSpPr/>
          <p:nvPr/>
        </p:nvSpPr>
        <p:spPr>
          <a:xfrm>
            <a:off x="1852247" y="1831677"/>
            <a:ext cx="9026769" cy="2862322"/>
          </a:xfrm>
          <a:prstGeom prst="rect">
            <a:avLst/>
          </a:prstGeom>
        </p:spPr>
        <p:txBody>
          <a:bodyPr wrap="square">
            <a:spAutoFit/>
          </a:bodyPr>
          <a:lstStyle/>
          <a:p>
            <a:pPr marL="342900" lvl="0" indent="-342900">
              <a:spcAft>
                <a:spcPts val="0"/>
              </a:spcAft>
              <a:buFont typeface="Symbol" panose="05050102010706020507" pitchFamily="18" charset="2"/>
              <a:buChar char=""/>
            </a:pPr>
            <a:r>
              <a:rPr lang="ru-RU" i="1" u="sng" dirty="0"/>
              <a:t>Инструмент конфигурирования системы (</a:t>
            </a:r>
            <a:r>
              <a:rPr lang="ru-RU" i="1" u="sng" dirty="0" err="1"/>
              <a:t>System</a:t>
            </a:r>
            <a:r>
              <a:rPr lang="ru-RU" i="1" u="sng" dirty="0"/>
              <a:t> </a:t>
            </a:r>
            <a:r>
              <a:rPr lang="ru-RU" i="1" u="sng" dirty="0" err="1"/>
              <a:t>Configuration</a:t>
            </a:r>
            <a:r>
              <a:rPr lang="ru-RU" i="1" u="sng" dirty="0"/>
              <a:t> </a:t>
            </a:r>
            <a:r>
              <a:rPr lang="ru-RU" i="1" u="sng" dirty="0" err="1" smtClean="0"/>
              <a:t>Tool</a:t>
            </a:r>
            <a:r>
              <a:rPr lang="ru-RU" i="1" u="sng" dirty="0" smtClean="0"/>
              <a:t>)</a:t>
            </a:r>
          </a:p>
          <a:p>
            <a:pPr marL="342900" lvl="0" indent="-342900">
              <a:spcAft>
                <a:spcPts val="0"/>
              </a:spcAft>
              <a:buFont typeface="Symbol" panose="05050102010706020507" pitchFamily="18" charset="2"/>
              <a:buChar char=""/>
            </a:pPr>
            <a:endParaRPr lang="ru-RU" i="1" u="sng" dirty="0"/>
          </a:p>
          <a:p>
            <a:pPr lvl="0" algn="just">
              <a:spcAft>
                <a:spcPts val="0"/>
              </a:spcAft>
            </a:pPr>
            <a:r>
              <a:rPr lang="ru-RU" dirty="0" smtClean="0"/>
              <a:t>Полученная  </a:t>
            </a:r>
            <a:r>
              <a:rPr lang="ru-RU" dirty="0"/>
              <a:t>конфигурация  системы  в  виде  файла  *.SCD  является полным  описанием  системы  автоматизации  подстанции  по  стандарту  МЭК 61850. Это описание в формализованном синтаксисе языка SCL позволяет на всех  последующих  этапах  в  полуавтоматическом  режиме  использовать информацию о конфигурации системы иными программными инструментами, поддерживающими язык SCL, например, для конфигурирования ИЭУ и/или составления  электронной  документации</a:t>
            </a:r>
            <a:endParaRPr lang="ru-RU" sz="2200" dirty="0">
              <a:latin typeface="Times New Roman" panose="02020603050405020304" pitchFamily="18"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14889655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Рисунок 7">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41985" name="Rectangle 1"/>
          <p:cNvSpPr>
            <a:spLocks noChangeArrowheads="1"/>
          </p:cNvSpPr>
          <p:nvPr/>
        </p:nvSpPr>
        <p:spPr bwMode="auto">
          <a:xfrm>
            <a:off x="840264" y="247140"/>
            <a:ext cx="10478532" cy="6001643"/>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2600" b="0" i="0" u="none" strike="noStrike" cap="none" normalizeH="0" baseline="0" dirty="0" smtClean="0">
                <a:ln>
                  <a:noFill/>
                </a:ln>
                <a:solidFill>
                  <a:schemeClr val="tx1"/>
                </a:solidFill>
                <a:effectLst/>
                <a:latin typeface="Times New Roman" pitchFamily="18" charset="0"/>
                <a:ea typeface="Calibri" pitchFamily="34" charset="0"/>
                <a:cs typeface="Aharoni" pitchFamily="2" charset="-79"/>
              </a:rPr>
              <a:t>Актуальность технологии ЦПС связана с группой факторов, таких как:</a:t>
            </a:r>
          </a:p>
          <a:p>
            <a:pPr marL="0" marR="0" lvl="0" indent="0" algn="l" defTabSz="914400" rtl="0" eaLnBrk="1" fontAlgn="base" latinLnBrk="0" hangingPunct="1">
              <a:lnSpc>
                <a:spcPct val="100000"/>
              </a:lnSpc>
              <a:spcBef>
                <a:spcPct val="0"/>
              </a:spcBef>
              <a:spcAft>
                <a:spcPct val="0"/>
              </a:spcAft>
              <a:buClrTx/>
              <a:buSzTx/>
              <a:buFontTx/>
              <a:buNone/>
              <a:tabLst/>
            </a:pPr>
            <a:r>
              <a:rPr kumimoji="0" lang="ru-RU" sz="2600" b="0" i="0" u="none" strike="noStrike" cap="none" normalizeH="0" baseline="0" dirty="0" smtClean="0">
                <a:ln>
                  <a:noFill/>
                </a:ln>
                <a:solidFill>
                  <a:schemeClr val="tx1"/>
                </a:solidFill>
                <a:effectLst/>
                <a:latin typeface="Times New Roman" pitchFamily="18" charset="0"/>
                <a:ea typeface="Calibri" pitchFamily="34" charset="0"/>
                <a:cs typeface="Aharoni" pitchFamily="2" charset="-79"/>
              </a:rPr>
              <a:t> </a:t>
            </a:r>
            <a:endParaRPr kumimoji="0" lang="ru-RU" sz="2600" b="0" i="0" u="none" strike="noStrike" cap="none" normalizeH="0" baseline="0" dirty="0" smtClean="0">
              <a:ln>
                <a:noFill/>
              </a:ln>
              <a:solidFill>
                <a:schemeClr val="tx1"/>
              </a:solidFill>
              <a:effectLst/>
              <a:latin typeface="Arial" pitchFamily="34" charset="0"/>
              <a:cs typeface="Aharoni" pitchFamily="2" charset="-79"/>
            </a:endParaRPr>
          </a:p>
          <a:p>
            <a:pPr marL="0" marR="0" lvl="0" indent="0" algn="l" defTabSz="914400" rtl="0" eaLnBrk="0" fontAlgn="base" latinLnBrk="0" hangingPunct="0">
              <a:lnSpc>
                <a:spcPct val="100000"/>
              </a:lnSpc>
              <a:spcBef>
                <a:spcPct val="0"/>
              </a:spcBef>
              <a:spcAft>
                <a:spcPts val="600"/>
              </a:spcAft>
              <a:buClrTx/>
              <a:buSzTx/>
              <a:buFontTx/>
              <a:buNone/>
              <a:tabLst/>
            </a:pPr>
            <a:r>
              <a:rPr kumimoji="0" lang="ru-RU" sz="2600" b="0" i="0" u="none" strike="noStrike" cap="none" normalizeH="0" baseline="0" dirty="0" smtClean="0">
                <a:ln>
                  <a:noFill/>
                </a:ln>
                <a:solidFill>
                  <a:schemeClr val="tx1"/>
                </a:solidFill>
                <a:effectLst/>
                <a:latin typeface="Calibri"/>
                <a:ea typeface="Calibri" pitchFamily="34" charset="0"/>
                <a:cs typeface="Aharoni" pitchFamily="2" charset="-79"/>
              </a:rPr>
              <a:t>–</a:t>
            </a:r>
            <a:r>
              <a:rPr kumimoji="0" lang="ru-RU" sz="2600" b="0" i="0" u="none" strike="noStrike" cap="none" normalizeH="0" baseline="0" dirty="0" smtClean="0">
                <a:ln>
                  <a:noFill/>
                </a:ln>
                <a:solidFill>
                  <a:schemeClr val="tx1"/>
                </a:solidFill>
                <a:effectLst/>
                <a:latin typeface="Times New Roman" pitchFamily="18" charset="0"/>
                <a:ea typeface="Calibri" pitchFamily="34" charset="0"/>
                <a:cs typeface="Aharoni" pitchFamily="2" charset="-79"/>
              </a:rPr>
              <a:t> стремление снизить затраты на оперативный и дежурный персонал (ФОТ); </a:t>
            </a:r>
            <a:endParaRPr kumimoji="0" lang="ru-RU" sz="2600" b="0" i="0" u="none" strike="noStrike" cap="none" normalizeH="0" baseline="0" dirty="0" smtClean="0">
              <a:ln>
                <a:noFill/>
              </a:ln>
              <a:solidFill>
                <a:schemeClr val="tx1"/>
              </a:solidFill>
              <a:effectLst/>
              <a:latin typeface="Arial" pitchFamily="34" charset="0"/>
              <a:cs typeface="Aharoni" pitchFamily="2" charset="-79"/>
            </a:endParaRPr>
          </a:p>
          <a:p>
            <a:pPr marL="0" marR="0" lvl="0" indent="0" algn="l" defTabSz="914400" rtl="0" eaLnBrk="0" fontAlgn="base" latinLnBrk="0" hangingPunct="0">
              <a:lnSpc>
                <a:spcPct val="100000"/>
              </a:lnSpc>
              <a:spcBef>
                <a:spcPct val="0"/>
              </a:spcBef>
              <a:spcAft>
                <a:spcPts val="600"/>
              </a:spcAft>
              <a:buClrTx/>
              <a:buSzTx/>
              <a:buFontTx/>
              <a:buNone/>
              <a:tabLst/>
            </a:pPr>
            <a:r>
              <a:rPr kumimoji="0" lang="ru-RU" sz="2600" b="0" i="0" u="none" strike="noStrike" cap="none" normalizeH="0" baseline="0" dirty="0" smtClean="0">
                <a:ln>
                  <a:noFill/>
                </a:ln>
                <a:solidFill>
                  <a:schemeClr val="tx1"/>
                </a:solidFill>
                <a:effectLst/>
                <a:latin typeface="Calibri"/>
                <a:ea typeface="Calibri" pitchFamily="34" charset="0"/>
                <a:cs typeface="Aharoni" pitchFamily="2" charset="-79"/>
              </a:rPr>
              <a:t>–</a:t>
            </a:r>
            <a:r>
              <a:rPr kumimoji="0" lang="ru-RU" sz="2600" b="0" i="0" u="none" strike="noStrike" cap="none" normalizeH="0" baseline="0" dirty="0" smtClean="0">
                <a:ln>
                  <a:noFill/>
                </a:ln>
                <a:solidFill>
                  <a:schemeClr val="tx1"/>
                </a:solidFill>
                <a:effectLst/>
                <a:latin typeface="Times New Roman" pitchFamily="18" charset="0"/>
                <a:ea typeface="Calibri" pitchFamily="34" charset="0"/>
                <a:cs typeface="Aharoni" pitchFamily="2" charset="-79"/>
              </a:rPr>
              <a:t> попытка добиться уменьшения влияния </a:t>
            </a:r>
            <a:r>
              <a:rPr kumimoji="0" lang="ru-RU" sz="2600" b="0" i="0" u="none" strike="noStrike" cap="none" normalizeH="0" baseline="0" dirty="0" smtClean="0">
                <a:ln>
                  <a:noFill/>
                </a:ln>
                <a:solidFill>
                  <a:schemeClr val="tx1"/>
                </a:solidFill>
                <a:effectLst/>
                <a:latin typeface="Calibri"/>
                <a:ea typeface="Calibri" pitchFamily="34" charset="0"/>
                <a:cs typeface="Aharoni" pitchFamily="2" charset="-79"/>
              </a:rPr>
              <a:t>«</a:t>
            </a:r>
            <a:r>
              <a:rPr kumimoji="0" lang="ru-RU" sz="2600" b="0" i="0" u="none" strike="noStrike" cap="none" normalizeH="0" baseline="0" dirty="0" smtClean="0">
                <a:ln>
                  <a:noFill/>
                </a:ln>
                <a:solidFill>
                  <a:schemeClr val="tx1"/>
                </a:solidFill>
                <a:effectLst/>
                <a:latin typeface="Times New Roman" pitchFamily="18" charset="0"/>
                <a:ea typeface="Calibri" pitchFamily="34" charset="0"/>
                <a:cs typeface="Aharoni" pitchFamily="2" charset="-79"/>
              </a:rPr>
              <a:t>человеческого</a:t>
            </a:r>
            <a:r>
              <a:rPr kumimoji="0" lang="ru-RU" sz="2600" b="0" i="0" u="none" strike="noStrike" cap="none" normalizeH="0" baseline="0" dirty="0" smtClean="0">
                <a:ln>
                  <a:noFill/>
                </a:ln>
                <a:solidFill>
                  <a:schemeClr val="tx1"/>
                </a:solidFill>
                <a:effectLst/>
                <a:latin typeface="Calibri"/>
                <a:ea typeface="Calibri" pitchFamily="34" charset="0"/>
                <a:cs typeface="Aharoni" pitchFamily="2" charset="-79"/>
              </a:rPr>
              <a:t>»</a:t>
            </a:r>
            <a:r>
              <a:rPr kumimoji="0" lang="ru-RU" sz="2600" b="0" i="0" u="none" strike="noStrike" cap="none" normalizeH="0" baseline="0" dirty="0" smtClean="0">
                <a:ln>
                  <a:noFill/>
                </a:ln>
                <a:solidFill>
                  <a:schemeClr val="tx1"/>
                </a:solidFill>
                <a:effectLst/>
                <a:latin typeface="Times New Roman" pitchFamily="18" charset="0"/>
                <a:ea typeface="Calibri" pitchFamily="34" charset="0"/>
                <a:cs typeface="Aharoni" pitchFamily="2" charset="-79"/>
              </a:rPr>
              <a:t> фактора на  ход  технологического  процесса,  выраженное  в  неправильных  действиях  и  авариях в период эксплуатации энергообъекта; </a:t>
            </a:r>
            <a:endParaRPr kumimoji="0" lang="ru-RU" sz="2600" b="0" i="0" u="none" strike="noStrike" cap="none" normalizeH="0" baseline="0" dirty="0" smtClean="0">
              <a:ln>
                <a:noFill/>
              </a:ln>
              <a:solidFill>
                <a:schemeClr val="tx1"/>
              </a:solidFill>
              <a:effectLst/>
              <a:latin typeface="Arial" pitchFamily="34" charset="0"/>
              <a:cs typeface="Aharoni" pitchFamily="2" charset="-79"/>
            </a:endParaRPr>
          </a:p>
          <a:p>
            <a:pPr marL="0" marR="0" lvl="0" indent="0" algn="l" defTabSz="914400" rtl="0" eaLnBrk="0" fontAlgn="base" latinLnBrk="0" hangingPunct="0">
              <a:lnSpc>
                <a:spcPct val="100000"/>
              </a:lnSpc>
              <a:spcBef>
                <a:spcPct val="0"/>
              </a:spcBef>
              <a:spcAft>
                <a:spcPts val="600"/>
              </a:spcAft>
              <a:buClrTx/>
              <a:buSzTx/>
              <a:buFontTx/>
              <a:buNone/>
              <a:tabLst/>
            </a:pPr>
            <a:r>
              <a:rPr kumimoji="0" lang="ru-RU" sz="2600" b="0" i="0" u="none" strike="noStrike" cap="none" normalizeH="0" baseline="0" dirty="0" smtClean="0">
                <a:ln>
                  <a:noFill/>
                </a:ln>
                <a:solidFill>
                  <a:schemeClr val="tx1"/>
                </a:solidFill>
                <a:effectLst/>
                <a:latin typeface="Calibri"/>
                <a:ea typeface="Calibri" pitchFamily="34" charset="0"/>
                <a:cs typeface="Aharoni" pitchFamily="2" charset="-79"/>
              </a:rPr>
              <a:t>–</a:t>
            </a:r>
            <a:r>
              <a:rPr kumimoji="0" lang="ru-RU" sz="2600" b="0" i="0" u="none" strike="noStrike" cap="none" normalizeH="0" baseline="0" dirty="0" smtClean="0">
                <a:ln>
                  <a:noFill/>
                </a:ln>
                <a:solidFill>
                  <a:schemeClr val="tx1"/>
                </a:solidFill>
                <a:effectLst/>
                <a:latin typeface="Times New Roman" pitchFamily="18" charset="0"/>
                <a:ea typeface="Calibri" pitchFamily="34" charset="0"/>
                <a:cs typeface="Aharoni" pitchFamily="2" charset="-79"/>
              </a:rPr>
              <a:t> развитие информационных технологий, микропроцессорной техники, оборудования связи; </a:t>
            </a:r>
            <a:endParaRPr kumimoji="0" lang="ru-RU" sz="2600" b="0" i="0" u="none" strike="noStrike" cap="none" normalizeH="0" baseline="0" dirty="0" smtClean="0">
              <a:ln>
                <a:noFill/>
              </a:ln>
              <a:solidFill>
                <a:schemeClr val="tx1"/>
              </a:solidFill>
              <a:effectLst/>
              <a:latin typeface="Arial" pitchFamily="34" charset="0"/>
              <a:cs typeface="Aharoni" pitchFamily="2" charset="-79"/>
            </a:endParaRPr>
          </a:p>
          <a:p>
            <a:pPr marL="0" marR="0" lvl="0" indent="0" algn="l" defTabSz="914400" rtl="0" eaLnBrk="0" fontAlgn="base" latinLnBrk="0" hangingPunct="0">
              <a:lnSpc>
                <a:spcPct val="100000"/>
              </a:lnSpc>
              <a:spcBef>
                <a:spcPct val="0"/>
              </a:spcBef>
              <a:spcAft>
                <a:spcPts val="600"/>
              </a:spcAft>
              <a:buClrTx/>
              <a:buSzTx/>
              <a:buFontTx/>
              <a:buNone/>
              <a:tabLst/>
            </a:pPr>
            <a:r>
              <a:rPr kumimoji="0" lang="ru-RU" sz="2600" b="0" i="0" u="none" strike="noStrike" cap="none" normalizeH="0" baseline="0" dirty="0" smtClean="0">
                <a:ln>
                  <a:noFill/>
                </a:ln>
                <a:solidFill>
                  <a:schemeClr val="tx1"/>
                </a:solidFill>
                <a:effectLst/>
                <a:latin typeface="Calibri"/>
                <a:ea typeface="Calibri" pitchFamily="34" charset="0"/>
                <a:cs typeface="Aharoni" pitchFamily="2" charset="-79"/>
              </a:rPr>
              <a:t>–</a:t>
            </a:r>
            <a:r>
              <a:rPr kumimoji="0" lang="ru-RU" sz="2600" b="0" i="0" u="none" strike="noStrike" cap="none" normalizeH="0" baseline="0" dirty="0" smtClean="0">
                <a:ln>
                  <a:noFill/>
                </a:ln>
                <a:solidFill>
                  <a:schemeClr val="tx1"/>
                </a:solidFill>
                <a:effectLst/>
                <a:latin typeface="Times New Roman" pitchFamily="18" charset="0"/>
                <a:ea typeface="Calibri" pitchFamily="34" charset="0"/>
                <a:cs typeface="Aharoni" pitchFamily="2" charset="-79"/>
              </a:rPr>
              <a:t> повышение наблюдаемости за объектами; </a:t>
            </a:r>
          </a:p>
          <a:p>
            <a:pPr marL="0" marR="0" lvl="0" indent="0" algn="l" defTabSz="914400" rtl="0" eaLnBrk="0" fontAlgn="base" latinLnBrk="0" hangingPunct="0">
              <a:lnSpc>
                <a:spcPct val="100000"/>
              </a:lnSpc>
              <a:spcBef>
                <a:spcPct val="0"/>
              </a:spcBef>
              <a:spcAft>
                <a:spcPct val="0"/>
              </a:spcAft>
              <a:buClrTx/>
              <a:buSzTx/>
              <a:buFontTx/>
              <a:buNone/>
              <a:tabLst/>
            </a:pPr>
            <a:r>
              <a:rPr kumimoji="0" lang="ru-RU" sz="2600" b="0" i="0" u="none" strike="noStrike" cap="none" normalizeH="0" baseline="0" dirty="0" smtClean="0">
                <a:ln>
                  <a:noFill/>
                </a:ln>
                <a:solidFill>
                  <a:schemeClr val="tx1"/>
                </a:solidFill>
                <a:effectLst/>
                <a:latin typeface="Times New Roman" pitchFamily="18" charset="0"/>
                <a:ea typeface="Calibri" pitchFamily="34" charset="0"/>
                <a:cs typeface="Aharoni" pitchFamily="2" charset="-79"/>
              </a:rPr>
              <a:t>– появление  и  совершенствование  нормативной  базы  по  отдельным  составляющим,  например,  информационным  протоколам,  требованиям  к  цифровой микропроцессорной технике защиты и автоматики, синхронизации.</a:t>
            </a:r>
            <a:r>
              <a:rPr kumimoji="0" lang="ru-RU" sz="2600" b="0" i="0" u="none" strike="noStrike" cap="none" normalizeH="0" baseline="0" dirty="0" smtClean="0">
                <a:ln>
                  <a:noFill/>
                </a:ln>
                <a:solidFill>
                  <a:schemeClr val="tx1"/>
                </a:solidFill>
                <a:effectLst/>
                <a:latin typeface="Arial" pitchFamily="34" charset="0"/>
                <a:cs typeface="Aharoni" pitchFamily="2" charset="-79"/>
              </a:rPr>
              <a:t> </a:t>
            </a:r>
          </a:p>
        </p:txBody>
      </p:sp>
    </p:spTree>
    <p:extLst>
      <p:ext uri="{BB962C8B-B14F-4D97-AF65-F5344CB8AC3E}">
        <p14:creationId xmlns:p14="http://schemas.microsoft.com/office/powerpoint/2010/main" val="3965101206"/>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61665"/>
          </a:xfrm>
          <a:prstGeom prst="rect">
            <a:avLst/>
          </a:prstGeom>
        </p:spPr>
        <p:txBody>
          <a:bodyPr wrap="square">
            <a:spAutoFit/>
          </a:bodyPr>
          <a:lstStyle/>
          <a:p>
            <a:pPr algn="ctr"/>
            <a:r>
              <a:rPr lang="ru-RU" sz="2400" b="1" dirty="0"/>
              <a:t>Настройка взаимодействия устройств РЗА</a:t>
            </a:r>
            <a:endParaRPr lang="ru-RU" sz="2400" dirty="0"/>
          </a:p>
        </p:txBody>
      </p:sp>
      <p:sp>
        <p:nvSpPr>
          <p:cNvPr id="5" name="Прямоугольник 4"/>
          <p:cNvSpPr/>
          <p:nvPr/>
        </p:nvSpPr>
        <p:spPr>
          <a:xfrm>
            <a:off x="1723293" y="997537"/>
            <a:ext cx="9026769" cy="369332"/>
          </a:xfrm>
          <a:prstGeom prst="rect">
            <a:avLst/>
          </a:prstGeom>
        </p:spPr>
        <p:txBody>
          <a:bodyPr wrap="square">
            <a:spAutoFit/>
          </a:bodyPr>
          <a:lstStyle/>
          <a:p>
            <a:r>
              <a:rPr lang="ru-RU" dirty="0"/>
              <a:t>- </a:t>
            </a:r>
            <a:r>
              <a:rPr lang="ru-RU" i="1" u="sng" dirty="0"/>
              <a:t>Инструмент конфигурирования ИЭУ (IED </a:t>
            </a:r>
            <a:r>
              <a:rPr lang="ru-RU" i="1" u="sng" dirty="0" err="1"/>
              <a:t>Configuration</a:t>
            </a:r>
            <a:r>
              <a:rPr lang="ru-RU" i="1" u="sng" dirty="0"/>
              <a:t> </a:t>
            </a:r>
            <a:r>
              <a:rPr lang="ru-RU" i="1" u="sng" dirty="0" err="1"/>
              <a:t>Tool</a:t>
            </a:r>
            <a:r>
              <a:rPr lang="ru-RU" i="1" u="sng" dirty="0"/>
              <a:t>)</a:t>
            </a:r>
            <a:endParaRPr lang="ru-RU" dirty="0"/>
          </a:p>
        </p:txBody>
      </p:sp>
      <p:sp>
        <p:nvSpPr>
          <p:cNvPr id="3" name="Прямоугольник 2"/>
          <p:cNvSpPr/>
          <p:nvPr/>
        </p:nvSpPr>
        <p:spPr>
          <a:xfrm>
            <a:off x="1582615" y="2136339"/>
            <a:ext cx="9777047" cy="2462213"/>
          </a:xfrm>
          <a:prstGeom prst="rect">
            <a:avLst/>
          </a:prstGeom>
        </p:spPr>
        <p:txBody>
          <a:bodyPr wrap="square">
            <a:spAutoFit/>
          </a:bodyPr>
          <a:lstStyle/>
          <a:p>
            <a:pPr algn="just"/>
            <a:r>
              <a:rPr lang="ru-RU" sz="2200" dirty="0">
                <a:latin typeface="Times New Roman" panose="02020603050405020304" pitchFamily="18" charset="0"/>
                <a:ea typeface="Times New Roman" panose="02020603050405020304" pitchFamily="18" charset="0"/>
                <a:cs typeface="Times New Roman" panose="02020603050405020304" pitchFamily="18" charset="0"/>
              </a:rPr>
              <a:t>Программный  инструмент  конфигурирования  ИЭУ  предназначен  для создания заданного набора функций и параметров для определенного ИЭУ в автоматизированной  системе.  Этот  набор  параметров  определен производителем  ИЭУ  или,  точнее,  типом  ИЭУ.  Основные  функций  и параметры ИЭУ, а также прочие системные данные должны импортироваться из описания конфигурации системы, сделанного с помощью инструмента ее конфигурирования</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5831379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61665"/>
          </a:xfrm>
          <a:prstGeom prst="rect">
            <a:avLst/>
          </a:prstGeom>
        </p:spPr>
        <p:txBody>
          <a:bodyPr wrap="square">
            <a:spAutoFit/>
          </a:bodyPr>
          <a:lstStyle/>
          <a:p>
            <a:pPr algn="ctr"/>
            <a:r>
              <a:rPr lang="ru-RU" sz="2400" b="1" dirty="0"/>
              <a:t>Настройка взаимодействия устройств РЗА</a:t>
            </a:r>
            <a:endParaRPr lang="ru-RU" sz="2400" dirty="0"/>
          </a:p>
        </p:txBody>
      </p:sp>
      <p:sp>
        <p:nvSpPr>
          <p:cNvPr id="5" name="Прямоугольник 4"/>
          <p:cNvSpPr/>
          <p:nvPr/>
        </p:nvSpPr>
        <p:spPr>
          <a:xfrm>
            <a:off x="1723293" y="997537"/>
            <a:ext cx="9026769" cy="369332"/>
          </a:xfrm>
          <a:prstGeom prst="rect">
            <a:avLst/>
          </a:prstGeom>
        </p:spPr>
        <p:txBody>
          <a:bodyPr wrap="square">
            <a:spAutoFit/>
          </a:bodyPr>
          <a:lstStyle/>
          <a:p>
            <a:pPr marL="342900" lvl="0" indent="-342900">
              <a:spcAft>
                <a:spcPts val="0"/>
              </a:spcAft>
              <a:buFont typeface="Symbol" panose="05050102010706020507" pitchFamily="18" charset="2"/>
              <a:buChar char=""/>
            </a:pPr>
            <a:r>
              <a:rPr lang="ru-RU" i="1" u="sng" dirty="0"/>
              <a:t>Инструмент документирования системы (</a:t>
            </a:r>
            <a:r>
              <a:rPr lang="ru-RU" i="1" u="sng" dirty="0" err="1"/>
              <a:t>Documentation</a:t>
            </a:r>
            <a:r>
              <a:rPr lang="ru-RU" i="1" u="sng" dirty="0"/>
              <a:t> </a:t>
            </a:r>
            <a:r>
              <a:rPr lang="ru-RU" i="1" u="sng" dirty="0" err="1" smtClean="0"/>
              <a:t>Tool</a:t>
            </a:r>
            <a:r>
              <a:rPr lang="ru-RU" i="1" u="sng" dirty="0" smtClean="0"/>
              <a:t>)</a:t>
            </a:r>
            <a:endParaRPr lang="ru-RU" sz="2200" dirty="0">
              <a:latin typeface="Times New Roman" panose="02020603050405020304" pitchFamily="18" charset="0"/>
              <a:ea typeface="Times New Roman" panose="02020603050405020304" pitchFamily="18" charset="0"/>
              <a:cs typeface="Times New Roman" panose="02020603050405020304" pitchFamily="18" charset="0"/>
            </a:endParaRPr>
          </a:p>
        </p:txBody>
      </p:sp>
      <p:sp>
        <p:nvSpPr>
          <p:cNvPr id="3" name="Прямоугольник 2"/>
          <p:cNvSpPr/>
          <p:nvPr/>
        </p:nvSpPr>
        <p:spPr>
          <a:xfrm>
            <a:off x="1312984" y="2018140"/>
            <a:ext cx="9562998" cy="3477875"/>
          </a:xfrm>
          <a:prstGeom prst="rect">
            <a:avLst/>
          </a:prstGeom>
        </p:spPr>
        <p:txBody>
          <a:bodyPr wrap="square">
            <a:spAutoFit/>
          </a:bodyPr>
          <a:lstStyle/>
          <a:p>
            <a:r>
              <a:rPr lang="ru-RU" sz="2200" dirty="0">
                <a:latin typeface="Times New Roman" panose="02020603050405020304" pitchFamily="18" charset="0"/>
                <a:ea typeface="Times New Roman" panose="02020603050405020304" pitchFamily="18" charset="0"/>
                <a:cs typeface="Times New Roman" panose="02020603050405020304" pitchFamily="18" charset="0"/>
              </a:rPr>
              <a:t>Программный  инструмент  документирования  системы  на  основе формализованного  описания  конфигурации  системы,  находящейся  в  файле *.SCD, генерирует документацию установленного формата в соответствии с требуемыми стандартами. Информация, хранящаяся в файле *.SCD, содержит описание  аппаратно-программных  платформ,  реализующих  указанный функционал  со  всеми  интерфейсами  и  взаимосвязями  между  ИЭУ.  В  этом файле также хранятся описания программной части системы, достаточные для формирования  функциональных  и  блок-схем,  таблиц  параметрирования  с отображением  всех  взаимосвязей,  которые  были  сделаны  в  процессе конфигурирования. </a:t>
            </a:r>
            <a:endParaRPr lang="ru-RU" sz="22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839928132"/>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Рисунок 14">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369332"/>
          </a:xfrm>
          <a:prstGeom prst="rect">
            <a:avLst/>
          </a:prstGeom>
        </p:spPr>
        <p:txBody>
          <a:bodyPr wrap="square">
            <a:spAutoFit/>
          </a:bodyPr>
          <a:lstStyle/>
          <a:p>
            <a:pPr algn="ctr"/>
            <a:r>
              <a:rPr lang="ru-RU" b="1" dirty="0"/>
              <a:t>Основные подходы к анализу </a:t>
            </a:r>
            <a:r>
              <a:rPr lang="ru-RU" b="1" dirty="0" smtClean="0"/>
              <a:t>осциллограмм</a:t>
            </a:r>
            <a:endParaRPr lang="ru-RU" sz="2200" dirty="0"/>
          </a:p>
        </p:txBody>
      </p:sp>
      <p:sp>
        <p:nvSpPr>
          <p:cNvPr id="4" name="Прямоугольник 3"/>
          <p:cNvSpPr/>
          <p:nvPr/>
        </p:nvSpPr>
        <p:spPr>
          <a:xfrm>
            <a:off x="1516189" y="904562"/>
            <a:ext cx="10070123" cy="923330"/>
          </a:xfrm>
          <a:prstGeom prst="rect">
            <a:avLst/>
          </a:prstGeom>
        </p:spPr>
        <p:txBody>
          <a:bodyPr wrap="square">
            <a:spAutoFit/>
          </a:bodyPr>
          <a:lstStyle/>
          <a:p>
            <a:r>
              <a:rPr lang="ru-RU" dirty="0">
                <a:latin typeface="Calibri" panose="020F0502020204030204" pitchFamily="34" charset="0"/>
                <a:ea typeface="Times New Roman" panose="02020603050405020304" pitchFamily="18" charset="0"/>
                <a:cs typeface="Times New Roman" panose="02020603050405020304" pitchFamily="18" charset="0"/>
              </a:rPr>
              <a:t> В  данном  разделе  рассматриваются  осциллограммы  аварийных событий,  осциллограммы,  записываемые  устройствами  релейной  защиты, специализированными осциллографами в большой энергетике. Требования к таким устройствам определяются согласно п. 1.6.20-1.6.22 ПУЭ </a:t>
            </a:r>
            <a:endParaRPr lang="ru-RU" dirty="0"/>
          </a:p>
        </p:txBody>
      </p:sp>
      <p:sp>
        <p:nvSpPr>
          <p:cNvPr id="6" name="Прямоугольник 5"/>
          <p:cNvSpPr/>
          <p:nvPr/>
        </p:nvSpPr>
        <p:spPr>
          <a:xfrm>
            <a:off x="3526349" y="1878811"/>
            <a:ext cx="5561331" cy="410882"/>
          </a:xfrm>
          <a:prstGeom prst="rect">
            <a:avLst/>
          </a:prstGeom>
        </p:spPr>
        <p:txBody>
          <a:bodyPr wrap="none">
            <a:spAutoFit/>
          </a:bodyPr>
          <a:lstStyle/>
          <a:p>
            <a:pPr>
              <a:lnSpc>
                <a:spcPct val="115000"/>
              </a:lnSpc>
              <a:spcAft>
                <a:spcPts val="1000"/>
              </a:spcAft>
            </a:pPr>
            <a:r>
              <a:rPr lang="ru-RU" dirty="0">
                <a:latin typeface="Calibri" panose="020F0502020204030204" pitchFamily="34" charset="0"/>
                <a:ea typeface="Times New Roman" panose="02020603050405020304" pitchFamily="18" charset="0"/>
                <a:cs typeface="Times New Roman" panose="02020603050405020304" pitchFamily="18" charset="0"/>
              </a:rPr>
              <a:t>Общие функции аварийных цифровых регистраторов: </a:t>
            </a:r>
            <a:endParaRPr lang="ru-RU" dirty="0">
              <a:latin typeface="Calibri" panose="020F0502020204030204" pitchFamily="34" charset="0"/>
              <a:ea typeface="Calibri" panose="020F0502020204030204" pitchFamily="34" charset="0"/>
              <a:cs typeface="Times New Roman" panose="02020603050405020304" pitchFamily="18" charset="0"/>
            </a:endParaRPr>
          </a:p>
        </p:txBody>
      </p:sp>
      <p:sp>
        <p:nvSpPr>
          <p:cNvPr id="7" name="Прямоугольник 6"/>
          <p:cNvSpPr/>
          <p:nvPr/>
        </p:nvSpPr>
        <p:spPr>
          <a:xfrm>
            <a:off x="1315823" y="2666702"/>
            <a:ext cx="10876177" cy="3279872"/>
          </a:xfrm>
          <a:prstGeom prst="rect">
            <a:avLst/>
          </a:prstGeom>
        </p:spPr>
        <p:txBody>
          <a:bodyPr wrap="square">
            <a:spAutoFit/>
          </a:bodyPr>
          <a:lstStyle/>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слежение  (непрерывная  кольцевая  запись  в  нормальном  режиме работы  контролируемых  сигналов,  что  позволяет  обеспечивать  фиксацию предшествующего режима); </a:t>
            </a:r>
            <a:endParaRPr lang="ru-RU"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автоматический пуск при любой нестационарности, входящей в зону пуска; </a:t>
            </a:r>
            <a:endParaRPr lang="ru-RU"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запись электрических величин и их хранение в памяти с привязкой </a:t>
            </a:r>
            <a:r>
              <a:rPr lang="ru-RU" sz="2200" dirty="0" smtClean="0">
                <a:latin typeface="Calibri" panose="020F0502020204030204" pitchFamily="34" charset="0"/>
                <a:ea typeface="Times New Roman" panose="02020603050405020304" pitchFamily="18" charset="0"/>
                <a:cs typeface="Times New Roman" panose="02020603050405020304" pitchFamily="18" charset="0"/>
              </a:rPr>
              <a:t>ко времени </a:t>
            </a:r>
            <a:r>
              <a:rPr lang="ru-RU" sz="2200" dirty="0">
                <a:latin typeface="Calibri" panose="020F0502020204030204" pitchFamily="34" charset="0"/>
                <a:ea typeface="Times New Roman" panose="02020603050405020304" pitchFamily="18" charset="0"/>
                <a:cs typeface="Times New Roman" panose="02020603050405020304" pitchFamily="18" charset="0"/>
              </a:rPr>
              <a:t>и дате; </a:t>
            </a:r>
            <a:endParaRPr lang="ru-RU"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обмен информацией с верхним уровнем по каналам связи; </a:t>
            </a:r>
            <a:endParaRPr lang="ru-RU" sz="2200" dirty="0">
              <a:latin typeface="Calibri" panose="020F0502020204030204" pitchFamily="34" charset="0"/>
              <a:ea typeface="Calibri" panose="020F0502020204030204" pitchFamily="34" charset="0"/>
              <a:cs typeface="Times New Roman" panose="02020603050405020304" pitchFamily="18" charset="0"/>
            </a:endParaRPr>
          </a:p>
          <a:p>
            <a:r>
              <a:rPr lang="ru-RU" sz="2200" dirty="0">
                <a:latin typeface="Calibri" panose="020F0502020204030204" pitchFamily="34" charset="0"/>
                <a:ea typeface="Times New Roman" panose="02020603050405020304" pitchFamily="18" charset="0"/>
                <a:cs typeface="Times New Roman" panose="02020603050405020304" pitchFamily="18" charset="0"/>
              </a:rPr>
              <a:t>– самодиагностика и сигнализация. </a:t>
            </a:r>
            <a:endParaRPr lang="ru-RU" sz="2200" dirty="0"/>
          </a:p>
        </p:txBody>
      </p:sp>
    </p:spTree>
    <p:extLst>
      <p:ext uri="{BB962C8B-B14F-4D97-AF65-F5344CB8AC3E}">
        <p14:creationId xmlns:p14="http://schemas.microsoft.com/office/powerpoint/2010/main" val="1765237537"/>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461665"/>
          </a:xfrm>
          <a:prstGeom prst="rect">
            <a:avLst/>
          </a:prstGeom>
        </p:spPr>
        <p:txBody>
          <a:bodyPr wrap="square">
            <a:spAutoFit/>
          </a:bodyPr>
          <a:lstStyle/>
          <a:p>
            <a:pPr algn="ctr"/>
            <a:r>
              <a:rPr lang="ru-RU" sz="2400" b="1" dirty="0" smtClean="0">
                <a:latin typeface="Times New Roman" panose="02020603050405020304" pitchFamily="18" charset="0"/>
                <a:cs typeface="Times New Roman" panose="02020603050405020304" pitchFamily="18" charset="0"/>
              </a:rPr>
              <a:t>основные подходы к </a:t>
            </a:r>
            <a:r>
              <a:rPr lang="ru-RU" sz="2400" b="1" dirty="0">
                <a:latin typeface="Times New Roman" panose="02020603050405020304" pitchFamily="18" charset="0"/>
                <a:cs typeface="Times New Roman" panose="02020603050405020304" pitchFamily="18" charset="0"/>
              </a:rPr>
              <a:t>анализу </a:t>
            </a:r>
            <a:r>
              <a:rPr lang="ru-RU" sz="2400" b="1" dirty="0" smtClean="0">
                <a:latin typeface="Times New Roman" panose="02020603050405020304" pitchFamily="18" charset="0"/>
                <a:cs typeface="Times New Roman" panose="02020603050405020304" pitchFamily="18" charset="0"/>
              </a:rPr>
              <a:t>осциллограмм</a:t>
            </a:r>
            <a:endParaRPr lang="ru-RU" sz="2400" b="1" dirty="0">
              <a:latin typeface="Times New Roman" panose="02020603050405020304" pitchFamily="18" charset="0"/>
              <a:cs typeface="Times New Roman" panose="02020603050405020304" pitchFamily="18" charset="0"/>
            </a:endParaRPr>
          </a:p>
        </p:txBody>
      </p:sp>
      <p:sp>
        <p:nvSpPr>
          <p:cNvPr id="3" name="Прямоугольник 2"/>
          <p:cNvSpPr/>
          <p:nvPr/>
        </p:nvSpPr>
        <p:spPr>
          <a:xfrm>
            <a:off x="890953" y="1762285"/>
            <a:ext cx="10864454" cy="3074175"/>
          </a:xfrm>
          <a:prstGeom prst="rect">
            <a:avLst/>
          </a:prstGeom>
        </p:spPr>
        <p:txBody>
          <a:bodyPr wrap="square">
            <a:spAutoFit/>
          </a:bodyPr>
          <a:lstStyle/>
          <a:p>
            <a:pPr>
              <a:lnSpc>
                <a:spcPct val="115000"/>
              </a:lnSpc>
              <a:spcAft>
                <a:spcPts val="1000"/>
              </a:spcAft>
            </a:pPr>
            <a:r>
              <a:rPr lang="ru-RU" sz="2200" dirty="0">
                <a:latin typeface="Times New Roman" panose="02020603050405020304" pitchFamily="18" charset="0"/>
                <a:ea typeface="Times New Roman" panose="02020603050405020304" pitchFamily="18" charset="0"/>
                <a:cs typeface="Times New Roman" panose="02020603050405020304" pitchFamily="18" charset="0"/>
              </a:rPr>
              <a:t>Осциллограммы в основном используются в двух направлениях: </a:t>
            </a:r>
            <a:endParaRPr lang="ru-RU" sz="22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Times New Roman" panose="02020603050405020304" pitchFamily="18" charset="0"/>
                <a:cs typeface="Times New Roman" panose="02020603050405020304" pitchFamily="18" charset="0"/>
              </a:rPr>
              <a:t>– для  экспертной  оценки  случившегося  аварийного  нарушения оперативным персоналом на всех уровнях диспетчерского управления, в том числе для определения места повреждения на линиях электропередачи; </a:t>
            </a:r>
            <a:endParaRPr lang="ru-RU" sz="2200" dirty="0">
              <a:latin typeface="Times New Roman" panose="02020603050405020304" pitchFamily="18"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Times New Roman" panose="02020603050405020304" pitchFamily="18" charset="0"/>
                <a:ea typeface="Times New Roman" panose="02020603050405020304" pitchFamily="18" charset="0"/>
                <a:cs typeface="Times New Roman" panose="02020603050405020304" pitchFamily="18" charset="0"/>
              </a:rPr>
              <a:t>– для оценки и анализа функционирования устройств релейной защиты и  противоаварийной  автоматики  и  разработки  мероприятий  по совершенствованию  устройств  РЗ  и  ПА  в  случае  оценки  действий  как неправильных. </a:t>
            </a:r>
            <a:endParaRPr lang="ru-RU" sz="2200" dirty="0">
              <a:latin typeface="Times New Roman" panose="02020603050405020304" pitchFamily="18"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970387357"/>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
        <p:nvSpPr>
          <p:cNvPr id="8" name="Прямоугольник 7"/>
          <p:cNvSpPr/>
          <p:nvPr/>
        </p:nvSpPr>
        <p:spPr>
          <a:xfrm>
            <a:off x="298579" y="98362"/>
            <a:ext cx="10786187" cy="369332"/>
          </a:xfrm>
          <a:prstGeom prst="rect">
            <a:avLst/>
          </a:prstGeom>
        </p:spPr>
        <p:txBody>
          <a:bodyPr wrap="square">
            <a:spAutoFit/>
          </a:bodyPr>
          <a:lstStyle/>
          <a:p>
            <a:pPr algn="ctr"/>
            <a:r>
              <a:rPr lang="ru-RU" b="1" dirty="0"/>
              <a:t>Основные подходы к анализу </a:t>
            </a:r>
            <a:r>
              <a:rPr lang="ru-RU" b="1" dirty="0" smtClean="0"/>
              <a:t>осциллограмм</a:t>
            </a:r>
            <a:endParaRPr lang="ru-RU" sz="2200" dirty="0"/>
          </a:p>
        </p:txBody>
      </p:sp>
      <p:sp>
        <p:nvSpPr>
          <p:cNvPr id="3" name="Прямоугольник 2"/>
          <p:cNvSpPr/>
          <p:nvPr/>
        </p:nvSpPr>
        <p:spPr>
          <a:xfrm>
            <a:off x="2098431" y="1017654"/>
            <a:ext cx="8557846" cy="2034403"/>
          </a:xfrm>
          <a:prstGeom prst="rect">
            <a:avLst/>
          </a:prstGeom>
        </p:spPr>
        <p:txBody>
          <a:bodyPr wrap="square">
            <a:spAutoFit/>
          </a:bodyPr>
          <a:lstStyle/>
          <a:p>
            <a:pPr>
              <a:lnSpc>
                <a:spcPct val="115000"/>
              </a:lnSpc>
              <a:spcAft>
                <a:spcPts val="1000"/>
              </a:spcAft>
            </a:pPr>
            <a:r>
              <a:rPr lang="ru-RU" sz="2200" i="1" u="sng" dirty="0">
                <a:latin typeface="Calibri" panose="020F0502020204030204" pitchFamily="34" charset="0"/>
                <a:ea typeface="Times New Roman" panose="02020603050405020304" pitchFamily="18" charset="0"/>
                <a:cs typeface="Times New Roman" panose="02020603050405020304" pitchFamily="18" charset="0"/>
              </a:rPr>
              <a:t>Существует 3 подхода к анализу осциллограмм: </a:t>
            </a:r>
            <a:endParaRPr lang="ru-RU" sz="2200" i="1" u="sng"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автоматический анализ в составе устройств защиты; </a:t>
            </a:r>
            <a:endParaRPr lang="ru-RU"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ручной анализ;  </a:t>
            </a:r>
            <a:endParaRPr lang="ru-RU"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автоматический анализ в составе ПО мониторинга. </a:t>
            </a:r>
            <a:endParaRPr lang="ru-RU" sz="2200" dirty="0">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1629508" y="3308146"/>
            <a:ext cx="10488350" cy="2400914"/>
          </a:xfrm>
          <a:prstGeom prst="rect">
            <a:avLst/>
          </a:prstGeom>
        </p:spPr>
        <p:txBody>
          <a:bodyPr wrap="square">
            <a:spAutoFit/>
          </a:bodyPr>
          <a:lstStyle/>
          <a:p>
            <a:pPr>
              <a:lnSpc>
                <a:spcPct val="115000"/>
              </a:lnSpc>
              <a:spcAft>
                <a:spcPts val="1000"/>
              </a:spcAft>
            </a:pPr>
            <a:r>
              <a:rPr lang="ru-RU" sz="2200" i="1" u="sng" dirty="0">
                <a:latin typeface="Calibri" panose="020F0502020204030204" pitchFamily="34" charset="0"/>
                <a:ea typeface="Times New Roman" panose="02020603050405020304" pitchFamily="18" charset="0"/>
                <a:cs typeface="Times New Roman" panose="02020603050405020304" pitchFamily="18" charset="0"/>
              </a:rPr>
              <a:t>Анализ  аварийных  событий  подразделяется  на  следующие последовательно исполняемые этапы</a:t>
            </a:r>
            <a:r>
              <a:rPr lang="ru-RU" sz="2200" dirty="0">
                <a:latin typeface="Calibri" panose="020F0502020204030204" pitchFamily="34" charset="0"/>
                <a:ea typeface="Times New Roman" panose="02020603050405020304" pitchFamily="18" charset="0"/>
                <a:cs typeface="Times New Roman" panose="02020603050405020304" pitchFamily="18" charset="0"/>
              </a:rPr>
              <a:t>: </a:t>
            </a:r>
            <a:endParaRPr lang="ru-RU"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проверка корректности измерительных трактов устройств РЗА; </a:t>
            </a:r>
            <a:endParaRPr lang="ru-RU"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определение наличия и вида КЗ; </a:t>
            </a:r>
            <a:endParaRPr lang="ru-RU" sz="2200" dirty="0">
              <a:latin typeface="Calibri" panose="020F0502020204030204" pitchFamily="34" charset="0"/>
              <a:ea typeface="Calibri" panose="020F0502020204030204" pitchFamily="34" charset="0"/>
              <a:cs typeface="Times New Roman" panose="02020603050405020304" pitchFamily="18" charset="0"/>
            </a:endParaRPr>
          </a:p>
          <a:p>
            <a:pPr>
              <a:lnSpc>
                <a:spcPct val="115000"/>
              </a:lnSpc>
              <a:spcAft>
                <a:spcPts val="1000"/>
              </a:spcAft>
            </a:pPr>
            <a:r>
              <a:rPr lang="ru-RU" sz="2200" dirty="0">
                <a:latin typeface="Calibri" panose="020F0502020204030204" pitchFamily="34" charset="0"/>
                <a:ea typeface="Times New Roman" panose="02020603050405020304" pitchFamily="18" charset="0"/>
                <a:cs typeface="Times New Roman" panose="02020603050405020304" pitchFamily="18" charset="0"/>
              </a:rPr>
              <a:t>– первичный анализ действия устройств РЗА. </a:t>
            </a:r>
            <a:endParaRPr lang="ru-RU" sz="2200" dirty="0">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201629579"/>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AAD31CF-FC00-4E35-A722-EBEEFCEDF1FA}"/>
              </a:ext>
            </a:extLst>
          </p:cNvPr>
          <p:cNvSpPr>
            <a:spLocks noGrp="1"/>
          </p:cNvSpPr>
          <p:nvPr>
            <p:ph type="title"/>
          </p:nvPr>
        </p:nvSpPr>
        <p:spPr>
          <a:xfrm>
            <a:off x="2592924" y="624110"/>
            <a:ext cx="8911687" cy="676184"/>
          </a:xfrm>
        </p:spPr>
        <p:txBody>
          <a:bodyPr/>
          <a:lstStyle/>
          <a:p>
            <a:r>
              <a:rPr lang="ru-RU" dirty="0"/>
              <a:t>Контроллер присоединений</a:t>
            </a:r>
          </a:p>
        </p:txBody>
      </p:sp>
      <p:sp>
        <p:nvSpPr>
          <p:cNvPr id="4" name="Объект 3">
            <a:extLst>
              <a:ext uri="{FF2B5EF4-FFF2-40B4-BE49-F238E27FC236}">
                <a16:creationId xmlns:a16="http://schemas.microsoft.com/office/drawing/2014/main" xmlns="" id="{38E3646B-50E6-4695-9F53-257F37555C85}"/>
              </a:ext>
            </a:extLst>
          </p:cNvPr>
          <p:cNvSpPr>
            <a:spLocks noGrp="1"/>
          </p:cNvSpPr>
          <p:nvPr>
            <p:ph sz="half" idx="2"/>
          </p:nvPr>
        </p:nvSpPr>
        <p:spPr>
          <a:xfrm>
            <a:off x="2159726" y="1523999"/>
            <a:ext cx="8569234" cy="2166997"/>
          </a:xfrm>
        </p:spPr>
        <p:txBody>
          <a:bodyPr>
            <a:normAutofit/>
          </a:bodyPr>
          <a:lstStyle/>
          <a:p>
            <a:pPr marL="0" indent="0">
              <a:buNone/>
            </a:pPr>
            <a:r>
              <a:rPr lang="ru-RU" dirty="0"/>
              <a:t>В состав шкафа стенда тренажера ЦПС входит контроллер присоединений </a:t>
            </a:r>
            <a:r>
              <a:rPr lang="en-US" dirty="0"/>
              <a:t>ARIS 4208-A2.4-B1.4-D2.4-Z-Z-Z-Z-S1.4- </a:t>
            </a:r>
            <a:r>
              <a:rPr lang="ru-RU" dirty="0"/>
              <a:t>Н</a:t>
            </a:r>
            <a:r>
              <a:rPr lang="en-US" dirty="0"/>
              <a:t>O</a:t>
            </a:r>
            <a:r>
              <a:rPr lang="ru-RU" dirty="0"/>
              <a:t>.</a:t>
            </a:r>
          </a:p>
          <a:p>
            <a:pPr marL="0" indent="0">
              <a:buNone/>
            </a:pPr>
            <a:r>
              <a:rPr lang="ru-RU" dirty="0"/>
              <a:t>Контроллер присоединений осуществляют контроль, локальное и удаленное управление коммутационными аппаратами, вычисление параметров режима и </a:t>
            </a:r>
            <a:r>
              <a:rPr lang="ru-RU" dirty="0" err="1"/>
              <a:t>осциллографирование</a:t>
            </a:r>
            <a:r>
              <a:rPr lang="ru-RU" dirty="0"/>
              <a:t>. </a:t>
            </a:r>
          </a:p>
          <a:p>
            <a:pPr marL="0" indent="0">
              <a:buNone/>
            </a:pPr>
            <a:endParaRPr lang="ru-RU" dirty="0"/>
          </a:p>
        </p:txBody>
      </p:sp>
      <p:pic>
        <p:nvPicPr>
          <p:cNvPr id="5" name="Рисунок 4">
            <a:extLst>
              <a:ext uri="{FF2B5EF4-FFF2-40B4-BE49-F238E27FC236}">
                <a16:creationId xmlns:a16="http://schemas.microsoft.com/office/drawing/2014/main" xmlns="" id="{52D6522A-7549-48CB-BE0A-9C328111054E}"/>
              </a:ext>
            </a:extLst>
          </p:cNvPr>
          <p:cNvPicPr>
            <a:picLocks noChangeAspect="1"/>
          </p:cNvPicPr>
          <p:nvPr/>
        </p:nvPicPr>
        <p:blipFill>
          <a:blip r:embed="rId4"/>
          <a:stretch>
            <a:fillRect/>
          </a:stretch>
        </p:blipFill>
        <p:spPr>
          <a:xfrm>
            <a:off x="4884057" y="3605347"/>
            <a:ext cx="6092928" cy="2725784"/>
          </a:xfrm>
          <a:prstGeom prst="rect">
            <a:avLst/>
          </a:prstGeom>
        </p:spPr>
      </p:pic>
      <p:grpSp>
        <p:nvGrpSpPr>
          <p:cNvPr id="11" name="Группа 10">
            <a:extLst>
              <a:ext uri="{FF2B5EF4-FFF2-40B4-BE49-F238E27FC236}">
                <a16:creationId xmlns:a16="http://schemas.microsoft.com/office/drawing/2014/main" xmlns="" id="{685C322D-814F-4E1A-8CB8-08811909E77C}"/>
              </a:ext>
            </a:extLst>
          </p:cNvPr>
          <p:cNvGrpSpPr/>
          <p:nvPr/>
        </p:nvGrpSpPr>
        <p:grpSpPr>
          <a:xfrm>
            <a:off x="11030918" y="76052"/>
            <a:ext cx="1210734" cy="1380301"/>
            <a:chOff x="11043830" y="-6393"/>
            <a:chExt cx="1210734" cy="1380301"/>
          </a:xfrm>
        </p:grpSpPr>
        <p:sp>
          <p:nvSpPr>
            <p:cNvPr id="12" name="Прямоугольник с двумя скругленными соседними углами 3">
              <a:extLst>
                <a:ext uri="{FF2B5EF4-FFF2-40B4-BE49-F238E27FC236}">
                  <a16:creationId xmlns:a16="http://schemas.microsoft.com/office/drawing/2014/main" xmlns="" id="{D1123511-DEDE-4E5D-9720-D28FD91424B9}"/>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3" name="Рисунок 12">
              <a:extLst>
                <a:ext uri="{FF2B5EF4-FFF2-40B4-BE49-F238E27FC236}">
                  <a16:creationId xmlns:a16="http://schemas.microsoft.com/office/drawing/2014/main" xmlns="" id="{D2472FC9-2C5E-4B64-AABE-5BC57242F5C3}"/>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4" name="Прямоугольник 13">
              <a:extLst>
                <a:ext uri="{FF2B5EF4-FFF2-40B4-BE49-F238E27FC236}">
                  <a16:creationId xmlns:a16="http://schemas.microsoft.com/office/drawing/2014/main" xmlns="" id="{382713D7-A54E-4317-88B2-BF99351C70E1}"/>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Tree>
    <p:extLst>
      <p:ext uri="{BB962C8B-B14F-4D97-AF65-F5344CB8AC3E}">
        <p14:creationId xmlns:p14="http://schemas.microsoft.com/office/powerpoint/2010/main" val="1219143518"/>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AAD31CF-FC00-4E35-A722-EBEEFCEDF1FA}"/>
              </a:ext>
            </a:extLst>
          </p:cNvPr>
          <p:cNvSpPr>
            <a:spLocks noGrp="1"/>
          </p:cNvSpPr>
          <p:nvPr>
            <p:ph type="title"/>
          </p:nvPr>
        </p:nvSpPr>
        <p:spPr>
          <a:xfrm>
            <a:off x="2592924" y="624110"/>
            <a:ext cx="8911687" cy="676184"/>
          </a:xfrm>
        </p:spPr>
        <p:txBody>
          <a:bodyPr/>
          <a:lstStyle/>
          <a:p>
            <a:r>
              <a:rPr lang="ru-RU" dirty="0"/>
              <a:t>РЕТОМ 61850</a:t>
            </a:r>
          </a:p>
        </p:txBody>
      </p:sp>
      <p:sp>
        <p:nvSpPr>
          <p:cNvPr id="4" name="Объект 3">
            <a:extLst>
              <a:ext uri="{FF2B5EF4-FFF2-40B4-BE49-F238E27FC236}">
                <a16:creationId xmlns:a16="http://schemas.microsoft.com/office/drawing/2014/main" xmlns="" id="{38E3646B-50E6-4695-9F53-257F37555C85}"/>
              </a:ext>
            </a:extLst>
          </p:cNvPr>
          <p:cNvSpPr>
            <a:spLocks noGrp="1"/>
          </p:cNvSpPr>
          <p:nvPr>
            <p:ph sz="half" idx="2"/>
          </p:nvPr>
        </p:nvSpPr>
        <p:spPr>
          <a:xfrm>
            <a:off x="2133601" y="1509799"/>
            <a:ext cx="7968342" cy="2509746"/>
          </a:xfrm>
        </p:spPr>
        <p:txBody>
          <a:bodyPr>
            <a:normAutofit/>
          </a:bodyPr>
          <a:lstStyle/>
          <a:p>
            <a:pPr marL="0" indent="0">
              <a:buNone/>
            </a:pPr>
            <a:r>
              <a:rPr lang="ru-RU" dirty="0" smtClean="0"/>
              <a:t>Имитации ЦТТ </a:t>
            </a:r>
            <a:r>
              <a:rPr lang="ru-RU" dirty="0"/>
              <a:t>и </a:t>
            </a:r>
            <a:r>
              <a:rPr lang="ru-RU" dirty="0" smtClean="0"/>
              <a:t>ЦТН </a:t>
            </a:r>
            <a:r>
              <a:rPr lang="ru-RU" dirty="0"/>
              <a:t>110 кВ используется устройство </a:t>
            </a:r>
            <a:r>
              <a:rPr lang="ru-RU" dirty="0" smtClean="0"/>
              <a:t>РЕТОМ-61850</a:t>
            </a:r>
            <a:r>
              <a:rPr lang="ru-RU" dirty="0"/>
              <a:t>. </a:t>
            </a:r>
          </a:p>
          <a:p>
            <a:pPr marL="0" indent="0">
              <a:buNone/>
            </a:pPr>
            <a:r>
              <a:rPr lang="ru-RU" dirty="0"/>
              <a:t>Устройство РЕТОМ61850 позволяет в реальном времени выдавать цифровые данные тока и напряжения в виде </a:t>
            </a:r>
            <a:r>
              <a:rPr lang="ru-RU" i="1" dirty="0"/>
              <a:t>SV</a:t>
            </a:r>
            <a:r>
              <a:rPr lang="ru-RU" dirty="0"/>
              <a:t>-потока в соответствии с МЭК 61850. </a:t>
            </a:r>
          </a:p>
        </p:txBody>
      </p:sp>
      <p:pic>
        <p:nvPicPr>
          <p:cNvPr id="5" name="Рисунок 4">
            <a:extLst>
              <a:ext uri="{FF2B5EF4-FFF2-40B4-BE49-F238E27FC236}">
                <a16:creationId xmlns:a16="http://schemas.microsoft.com/office/drawing/2014/main" xmlns="" id="{F983713F-F154-4D2C-8921-41473BDD6418}"/>
              </a:ext>
            </a:extLst>
          </p:cNvPr>
          <p:cNvPicPr>
            <a:picLocks noChangeAspect="1"/>
          </p:cNvPicPr>
          <p:nvPr/>
        </p:nvPicPr>
        <p:blipFill>
          <a:blip r:embed="rId4"/>
          <a:stretch>
            <a:fillRect/>
          </a:stretch>
        </p:blipFill>
        <p:spPr>
          <a:xfrm>
            <a:off x="6096000" y="3829595"/>
            <a:ext cx="5122669" cy="2332759"/>
          </a:xfrm>
          <a:prstGeom prst="rect">
            <a:avLst/>
          </a:prstGeom>
        </p:spPr>
      </p:pic>
      <p:grpSp>
        <p:nvGrpSpPr>
          <p:cNvPr id="11" name="Группа 10">
            <a:extLst>
              <a:ext uri="{FF2B5EF4-FFF2-40B4-BE49-F238E27FC236}">
                <a16:creationId xmlns:a16="http://schemas.microsoft.com/office/drawing/2014/main" xmlns="" id="{8A577EDD-8C19-473E-9441-375D8E36B5F7}"/>
              </a:ext>
            </a:extLst>
          </p:cNvPr>
          <p:cNvGrpSpPr/>
          <p:nvPr/>
        </p:nvGrpSpPr>
        <p:grpSpPr>
          <a:xfrm>
            <a:off x="11030918" y="76052"/>
            <a:ext cx="1210734" cy="1380301"/>
            <a:chOff x="11043830" y="-6393"/>
            <a:chExt cx="1210734" cy="1380301"/>
          </a:xfrm>
        </p:grpSpPr>
        <p:sp>
          <p:nvSpPr>
            <p:cNvPr id="12" name="Прямоугольник с двумя скругленными соседними углами 3">
              <a:extLst>
                <a:ext uri="{FF2B5EF4-FFF2-40B4-BE49-F238E27FC236}">
                  <a16:creationId xmlns:a16="http://schemas.microsoft.com/office/drawing/2014/main" xmlns="" id="{204E5E0D-A926-4C55-8FFF-6B7A2C45A9EA}"/>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3" name="Рисунок 12">
              <a:extLst>
                <a:ext uri="{FF2B5EF4-FFF2-40B4-BE49-F238E27FC236}">
                  <a16:creationId xmlns:a16="http://schemas.microsoft.com/office/drawing/2014/main" xmlns="" id="{CAB7509D-2E69-49C9-A94F-9A55B7BEBF62}"/>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4" name="Прямоугольник 13">
              <a:extLst>
                <a:ext uri="{FF2B5EF4-FFF2-40B4-BE49-F238E27FC236}">
                  <a16:creationId xmlns:a16="http://schemas.microsoft.com/office/drawing/2014/main" xmlns="" id="{E1566FD1-0CDA-4D82-9419-D8CB85A5146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Tree>
    <p:extLst>
      <p:ext uri="{BB962C8B-B14F-4D97-AF65-F5344CB8AC3E}">
        <p14:creationId xmlns:p14="http://schemas.microsoft.com/office/powerpoint/2010/main" val="51711912"/>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Рисунок 9">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AAD31CF-FC00-4E35-A722-EBEEFCEDF1FA}"/>
              </a:ext>
            </a:extLst>
          </p:cNvPr>
          <p:cNvSpPr>
            <a:spLocks noGrp="1"/>
          </p:cNvSpPr>
          <p:nvPr>
            <p:ph type="title"/>
          </p:nvPr>
        </p:nvSpPr>
        <p:spPr>
          <a:xfrm>
            <a:off x="2592924" y="624110"/>
            <a:ext cx="8911687" cy="676184"/>
          </a:xfrm>
        </p:spPr>
        <p:txBody>
          <a:bodyPr/>
          <a:lstStyle/>
          <a:p>
            <a:r>
              <a:rPr lang="ru-RU" dirty="0"/>
              <a:t>АИИСКУЭ</a:t>
            </a:r>
          </a:p>
        </p:txBody>
      </p:sp>
      <p:sp>
        <p:nvSpPr>
          <p:cNvPr id="4" name="Объект 3">
            <a:extLst>
              <a:ext uri="{FF2B5EF4-FFF2-40B4-BE49-F238E27FC236}">
                <a16:creationId xmlns:a16="http://schemas.microsoft.com/office/drawing/2014/main" xmlns="" id="{38E3646B-50E6-4695-9F53-257F37555C85}"/>
              </a:ext>
            </a:extLst>
          </p:cNvPr>
          <p:cNvSpPr>
            <a:spLocks noGrp="1"/>
          </p:cNvSpPr>
          <p:nvPr>
            <p:ph sz="half" idx="2"/>
          </p:nvPr>
        </p:nvSpPr>
        <p:spPr>
          <a:xfrm>
            <a:off x="5687736" y="1644242"/>
            <a:ext cx="5816874" cy="4589647"/>
          </a:xfrm>
        </p:spPr>
        <p:txBody>
          <a:bodyPr>
            <a:noAutofit/>
          </a:bodyPr>
          <a:lstStyle/>
          <a:p>
            <a:pPr marL="0" indent="0">
              <a:lnSpc>
                <a:spcPct val="120000"/>
              </a:lnSpc>
              <a:buNone/>
            </a:pPr>
            <a:r>
              <a:rPr lang="ru-RU" sz="1600" dirty="0" smtClean="0"/>
              <a:t>Например, счетчики </a:t>
            </a:r>
            <a:r>
              <a:rPr lang="ru-RU" sz="1600" dirty="0"/>
              <a:t>типа </a:t>
            </a:r>
            <a:r>
              <a:rPr lang="ru-RU" sz="1600" i="1" dirty="0"/>
              <a:t>ARIS EM45 </a:t>
            </a:r>
            <a:r>
              <a:rPr lang="ru-RU" sz="1600" dirty="0"/>
              <a:t>с приемом данных согласно МЭК 61850-9-2</a:t>
            </a:r>
            <a:r>
              <a:rPr lang="ru-RU" sz="1600" i="1" dirty="0"/>
              <a:t>LE</a:t>
            </a:r>
            <a:r>
              <a:rPr lang="ru-RU" sz="1600" dirty="0"/>
              <a:t>.</a:t>
            </a:r>
          </a:p>
          <a:p>
            <a:pPr marL="0" indent="0">
              <a:lnSpc>
                <a:spcPct val="120000"/>
              </a:lnSpc>
              <a:buNone/>
            </a:pPr>
            <a:r>
              <a:rPr lang="ru-RU" sz="1600" dirty="0"/>
              <a:t>Счетчики выполняют функцию приема цифровых потоков мгновенных значений тока и напряжений с устанавливаемых имитаторов </a:t>
            </a:r>
            <a:r>
              <a:rPr lang="ru-RU" sz="1600" i="1" dirty="0"/>
              <a:t>SV</a:t>
            </a:r>
            <a:r>
              <a:rPr lang="ru-RU" sz="1600" dirty="0"/>
              <a:t>-потоков (через шину процесса)</a:t>
            </a:r>
          </a:p>
          <a:p>
            <a:pPr marL="0" indent="0">
              <a:lnSpc>
                <a:spcPct val="120000"/>
              </a:lnSpc>
              <a:buNone/>
            </a:pPr>
            <a:r>
              <a:rPr lang="ru-RU" sz="1600" dirty="0"/>
              <a:t>Информация с данных счетчиков, а также с существующих счетчиков Меркурий 230 вводов 10 </a:t>
            </a:r>
            <a:r>
              <a:rPr lang="ru-RU" sz="1600" dirty="0" err="1"/>
              <a:t>кВ</a:t>
            </a:r>
            <a:r>
              <a:rPr lang="ru-RU" sz="1600" dirty="0"/>
              <a:t>, передается в УСПД ЭКОМ 3100.3 по стандарту </a:t>
            </a:r>
            <a:r>
              <a:rPr lang="ru-RU" sz="1600" i="1" dirty="0"/>
              <a:t>RS</a:t>
            </a:r>
            <a:r>
              <a:rPr lang="ru-RU" sz="1600" dirty="0"/>
              <a:t>-485 (шкаф №3), далее по </a:t>
            </a:r>
            <a:r>
              <a:rPr lang="ru-RU" sz="1600" dirty="0" err="1"/>
              <a:t>Ethernet</a:t>
            </a:r>
            <a:r>
              <a:rPr lang="ru-RU" sz="1600" dirty="0"/>
              <a:t> на шину подстанции и по </a:t>
            </a:r>
            <a:r>
              <a:rPr lang="ru-RU" sz="1600" i="1" dirty="0"/>
              <a:t>GSM</a:t>
            </a:r>
            <a:r>
              <a:rPr lang="ru-RU" sz="1600" dirty="0"/>
              <a:t>-каналу в систему АИИС КУЭ «Пирамида-Сети». С шины станции информация поступает на сервер Тренажера ЦПС.</a:t>
            </a:r>
          </a:p>
        </p:txBody>
      </p:sp>
      <p:pic>
        <p:nvPicPr>
          <p:cNvPr id="5" name="Рисунок 4">
            <a:extLst>
              <a:ext uri="{FF2B5EF4-FFF2-40B4-BE49-F238E27FC236}">
                <a16:creationId xmlns:a16="http://schemas.microsoft.com/office/drawing/2014/main" xmlns="" id="{B9EE4D58-B691-44F8-9BEA-25F781DB3EB9}"/>
              </a:ext>
            </a:extLst>
          </p:cNvPr>
          <p:cNvPicPr>
            <a:picLocks noChangeAspect="1"/>
          </p:cNvPicPr>
          <p:nvPr/>
        </p:nvPicPr>
        <p:blipFill>
          <a:blip r:embed="rId4"/>
          <a:stretch>
            <a:fillRect/>
          </a:stretch>
        </p:blipFill>
        <p:spPr>
          <a:xfrm>
            <a:off x="1601459" y="1644242"/>
            <a:ext cx="3431168" cy="3310474"/>
          </a:xfrm>
          <a:prstGeom prst="rect">
            <a:avLst/>
          </a:prstGeom>
        </p:spPr>
      </p:pic>
      <p:grpSp>
        <p:nvGrpSpPr>
          <p:cNvPr id="11" name="Группа 10">
            <a:extLst>
              <a:ext uri="{FF2B5EF4-FFF2-40B4-BE49-F238E27FC236}">
                <a16:creationId xmlns:a16="http://schemas.microsoft.com/office/drawing/2014/main" xmlns="" id="{A26366E1-99D8-4A56-95C7-96348E9DB1CA}"/>
              </a:ext>
            </a:extLst>
          </p:cNvPr>
          <p:cNvGrpSpPr/>
          <p:nvPr/>
        </p:nvGrpSpPr>
        <p:grpSpPr>
          <a:xfrm>
            <a:off x="11030918" y="76052"/>
            <a:ext cx="1210734" cy="1380301"/>
            <a:chOff x="11043830" y="-6393"/>
            <a:chExt cx="1210734" cy="1380301"/>
          </a:xfrm>
        </p:grpSpPr>
        <p:sp>
          <p:nvSpPr>
            <p:cNvPr id="12" name="Прямоугольник с двумя скругленными соседними углами 3">
              <a:extLst>
                <a:ext uri="{FF2B5EF4-FFF2-40B4-BE49-F238E27FC236}">
                  <a16:creationId xmlns:a16="http://schemas.microsoft.com/office/drawing/2014/main" xmlns="" id="{B8598E27-C70C-4B23-89D6-DA17A9D75107}"/>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3" name="Рисунок 12">
              <a:extLst>
                <a:ext uri="{FF2B5EF4-FFF2-40B4-BE49-F238E27FC236}">
                  <a16:creationId xmlns:a16="http://schemas.microsoft.com/office/drawing/2014/main" xmlns="" id="{5B990777-7178-454F-ACF9-2DFE8438C16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4" name="Прямоугольник 13">
              <a:extLst>
                <a:ext uri="{FF2B5EF4-FFF2-40B4-BE49-F238E27FC236}">
                  <a16:creationId xmlns:a16="http://schemas.microsoft.com/office/drawing/2014/main" xmlns="" id="{CC5B0841-4C73-450B-B6D7-245D99206543}"/>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Tree>
    <p:extLst>
      <p:ext uri="{BB962C8B-B14F-4D97-AF65-F5344CB8AC3E}">
        <p14:creationId xmlns:p14="http://schemas.microsoft.com/office/powerpoint/2010/main" val="211927813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Рисунок 13">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0ECA60E1-7193-43DB-ADBB-576CE29E501B}"/>
              </a:ext>
            </a:extLst>
          </p:cNvPr>
          <p:cNvSpPr>
            <a:spLocks noGrp="1"/>
          </p:cNvSpPr>
          <p:nvPr>
            <p:ph type="title"/>
          </p:nvPr>
        </p:nvSpPr>
        <p:spPr>
          <a:xfrm>
            <a:off x="2368732" y="624110"/>
            <a:ext cx="9135880" cy="1280890"/>
          </a:xfrm>
        </p:spPr>
        <p:txBody>
          <a:bodyPr>
            <a:normAutofit/>
          </a:bodyPr>
          <a:lstStyle/>
          <a:p>
            <a:r>
              <a:rPr lang="ru-RU" sz="3400" dirty="0"/>
              <a:t>Программное обеспечение на АРМ</a:t>
            </a:r>
          </a:p>
        </p:txBody>
      </p:sp>
      <p:sp>
        <p:nvSpPr>
          <p:cNvPr id="3" name="Объект 2">
            <a:extLst>
              <a:ext uri="{FF2B5EF4-FFF2-40B4-BE49-F238E27FC236}">
                <a16:creationId xmlns:a16="http://schemas.microsoft.com/office/drawing/2014/main" xmlns="" id="{56D49FF3-5D74-46FD-9E31-9651F8D17A01}"/>
              </a:ext>
            </a:extLst>
          </p:cNvPr>
          <p:cNvSpPr>
            <a:spLocks noGrp="1"/>
          </p:cNvSpPr>
          <p:nvPr>
            <p:ph sz="half" idx="1"/>
          </p:nvPr>
        </p:nvSpPr>
        <p:spPr>
          <a:xfrm>
            <a:off x="2589212" y="1702965"/>
            <a:ext cx="8752704" cy="4647501"/>
          </a:xfrm>
        </p:spPr>
        <p:txBody>
          <a:bodyPr>
            <a:normAutofit fontScale="85000" lnSpcReduction="10000"/>
          </a:bodyPr>
          <a:lstStyle/>
          <a:p>
            <a:pPr marL="0" indent="0">
              <a:buNone/>
            </a:pPr>
            <a:r>
              <a:rPr lang="ru-RU" dirty="0"/>
              <a:t>На АРМО и АРМП установлено следующее программное обеспечение: </a:t>
            </a:r>
          </a:p>
          <a:p>
            <a:r>
              <a:rPr lang="ru-RU" dirty="0"/>
              <a:t>«Старт-3» - программное обеспечение для взаимодействия с устройствами РЗА; </a:t>
            </a:r>
          </a:p>
          <a:p>
            <a:pPr>
              <a:lnSpc>
                <a:spcPct val="120000"/>
              </a:lnSpc>
            </a:pPr>
            <a:r>
              <a:rPr lang="ru-RU" dirty="0"/>
              <a:t>«Конфигуратор IED» - Конфигуратор устройств производства «РАДИУС Автоматика»; </a:t>
            </a:r>
          </a:p>
          <a:p>
            <a:r>
              <a:rPr lang="ru-RU" dirty="0"/>
              <a:t>«EKRASMS» - программное обеспечение для взаимодействия с устройствами РЗА производства ООО НПП «ЭКРА»; </a:t>
            </a:r>
          </a:p>
          <a:p>
            <a:r>
              <a:rPr lang="ru-RU" dirty="0"/>
              <a:t>«Cfg61850» - Конфигуратор устройств производства ООО НПП «ЭКРА»; </a:t>
            </a:r>
          </a:p>
          <a:p>
            <a:pPr>
              <a:lnSpc>
                <a:spcPct val="120000"/>
              </a:lnSpc>
            </a:pPr>
            <a:r>
              <a:rPr lang="ru-RU" dirty="0"/>
              <a:t>«</a:t>
            </a:r>
            <a:r>
              <a:rPr lang="ru-RU" dirty="0" err="1"/>
              <a:t>МикРА</a:t>
            </a:r>
            <a:r>
              <a:rPr lang="ru-RU" dirty="0"/>
              <a:t>» - программное обеспечение для конфигурирования и отображения технологических параметров устройств релейной защиты и автоматики (РЗА) серий «TOP 100», «ТОР 200», «ТЭМП 2501», «ТОР 300», «ТОР 110-ИЗН», «ТОР 120», и т.д.; </a:t>
            </a:r>
          </a:p>
          <a:p>
            <a:pPr>
              <a:lnSpc>
                <a:spcPct val="120000"/>
              </a:lnSpc>
            </a:pPr>
            <a:r>
              <a:rPr lang="ru-RU" dirty="0"/>
              <a:t>«BSCOPE» - программное обеспечение для просмотра и анализа осциллограмм в формате COMTRADE; </a:t>
            </a:r>
          </a:p>
          <a:p>
            <a:r>
              <a:rPr lang="ru-RU" dirty="0"/>
              <a:t>«</a:t>
            </a:r>
            <a:r>
              <a:rPr lang="ru-RU" dirty="0" err="1"/>
              <a:t>Ретом</a:t>
            </a:r>
            <a:r>
              <a:rPr lang="ru-RU" dirty="0"/>
              <a:t>» - программное обеспечение РЕТОМ-61850; </a:t>
            </a:r>
          </a:p>
          <a:p>
            <a:r>
              <a:rPr lang="en-US" dirty="0"/>
              <a:t>«</a:t>
            </a:r>
            <a:r>
              <a:rPr lang="en-US" dirty="0" err="1"/>
              <a:t>WireShark</a:t>
            </a:r>
            <a:r>
              <a:rPr lang="en-US" dirty="0"/>
              <a:t>» - </a:t>
            </a:r>
            <a:r>
              <a:rPr lang="ru-RU" dirty="0"/>
              <a:t>Анализатор трафика; </a:t>
            </a:r>
          </a:p>
          <a:p>
            <a:r>
              <a:rPr lang="en-US" dirty="0"/>
              <a:t>«</a:t>
            </a:r>
            <a:r>
              <a:rPr lang="en-US" i="1" dirty="0"/>
              <a:t>ES </a:t>
            </a:r>
            <a:r>
              <a:rPr lang="ru-RU" dirty="0"/>
              <a:t>Конфигуратор» – Конфигуратор </a:t>
            </a:r>
            <a:r>
              <a:rPr lang="en-US" i="1" dirty="0"/>
              <a:t>ENMU</a:t>
            </a:r>
            <a:r>
              <a:rPr lang="en-US" dirty="0"/>
              <a:t>. </a:t>
            </a:r>
          </a:p>
          <a:p>
            <a:endParaRPr lang="ru-RU" dirty="0"/>
          </a:p>
          <a:p>
            <a:endParaRPr lang="ru-RU" dirty="0"/>
          </a:p>
          <a:p>
            <a:endParaRPr lang="ru-RU" dirty="0"/>
          </a:p>
        </p:txBody>
      </p:sp>
      <p:grpSp>
        <p:nvGrpSpPr>
          <p:cNvPr id="9" name="Группа 8">
            <a:extLst>
              <a:ext uri="{FF2B5EF4-FFF2-40B4-BE49-F238E27FC236}">
                <a16:creationId xmlns:a16="http://schemas.microsoft.com/office/drawing/2014/main" xmlns="" id="{52FDA7CB-9CDB-4CEF-98FC-9C8C4C53EF6C}"/>
              </a:ext>
            </a:extLst>
          </p:cNvPr>
          <p:cNvGrpSpPr/>
          <p:nvPr/>
        </p:nvGrpSpPr>
        <p:grpSpPr>
          <a:xfrm>
            <a:off x="11030918" y="76052"/>
            <a:ext cx="1210734" cy="1380301"/>
            <a:chOff x="11043830" y="-6393"/>
            <a:chExt cx="1210734" cy="1380301"/>
          </a:xfrm>
        </p:grpSpPr>
        <p:sp>
          <p:nvSpPr>
            <p:cNvPr id="10" name="Прямоугольник с двумя скругленными соседними углами 3">
              <a:extLst>
                <a:ext uri="{FF2B5EF4-FFF2-40B4-BE49-F238E27FC236}">
                  <a16:creationId xmlns:a16="http://schemas.microsoft.com/office/drawing/2014/main" xmlns="" id="{E6DC67E6-68BC-4E98-B009-3910391CDD1A}"/>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1" name="Рисунок 10">
              <a:extLst>
                <a:ext uri="{FF2B5EF4-FFF2-40B4-BE49-F238E27FC236}">
                  <a16:creationId xmlns:a16="http://schemas.microsoft.com/office/drawing/2014/main" xmlns="" id="{E58D204F-6162-40B4-9009-85CFB34AF951}"/>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2" name="Прямоугольник 11">
              <a:extLst>
                <a:ext uri="{FF2B5EF4-FFF2-40B4-BE49-F238E27FC236}">
                  <a16:creationId xmlns:a16="http://schemas.microsoft.com/office/drawing/2014/main" xmlns="" id="{FE44CABB-21B8-453F-900A-9B064598895B}"/>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Tree>
    <p:extLst>
      <p:ext uri="{BB962C8B-B14F-4D97-AF65-F5344CB8AC3E}">
        <p14:creationId xmlns:p14="http://schemas.microsoft.com/office/powerpoint/2010/main" val="3945588959"/>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sp>
        <p:nvSpPr>
          <p:cNvPr id="2" name="Заголовок 1">
            <a:extLst>
              <a:ext uri="{FF2B5EF4-FFF2-40B4-BE49-F238E27FC236}">
                <a16:creationId xmlns:a16="http://schemas.microsoft.com/office/drawing/2014/main" xmlns="" id="{6AAD31CF-FC00-4E35-A722-EBEEFCEDF1FA}"/>
              </a:ext>
            </a:extLst>
          </p:cNvPr>
          <p:cNvSpPr>
            <a:spLocks noGrp="1"/>
          </p:cNvSpPr>
          <p:nvPr>
            <p:ph type="title"/>
          </p:nvPr>
        </p:nvSpPr>
        <p:spPr/>
        <p:txBody>
          <a:bodyPr>
            <a:normAutofit/>
          </a:bodyPr>
          <a:lstStyle/>
          <a:p>
            <a:r>
              <a:rPr lang="ru-RU" dirty="0"/>
              <a:t>Спасибо за внимание!</a:t>
            </a:r>
          </a:p>
        </p:txBody>
      </p:sp>
      <p:sp>
        <p:nvSpPr>
          <p:cNvPr id="3" name="Прямоугольник 2">
            <a:extLst>
              <a:ext uri="{FF2B5EF4-FFF2-40B4-BE49-F238E27FC236}">
                <a16:creationId xmlns:a16="http://schemas.microsoft.com/office/drawing/2014/main" xmlns="" id="{821EF411-CDF4-478A-B2B7-6E7A81F789F5}"/>
              </a:ext>
            </a:extLst>
          </p:cNvPr>
          <p:cNvSpPr/>
          <p:nvPr/>
        </p:nvSpPr>
        <p:spPr>
          <a:xfrm>
            <a:off x="2592924" y="1569720"/>
            <a:ext cx="8136036" cy="1354217"/>
          </a:xfrm>
          <a:prstGeom prst="rect">
            <a:avLst/>
          </a:prstGeom>
        </p:spPr>
        <p:txBody>
          <a:bodyPr wrap="square">
            <a:spAutoFit/>
          </a:bodyPr>
          <a:lstStyle/>
          <a:p>
            <a:r>
              <a:rPr lang="ru-RU" sz="1600" dirty="0" smtClean="0">
                <a:solidFill>
                  <a:srgbClr val="000000"/>
                </a:solidFill>
              </a:rPr>
              <a:t>к.т.н., доц. каф. «ЦТиПЭ» </a:t>
            </a:r>
            <a:r>
              <a:rPr lang="ru-RU" sz="1600" dirty="0">
                <a:solidFill>
                  <a:srgbClr val="000000"/>
                </a:solidFill>
              </a:rPr>
              <a:t>Юров Александр Александрович</a:t>
            </a:r>
          </a:p>
          <a:p>
            <a:r>
              <a:rPr lang="ru-RU" sz="1600" dirty="0" smtClean="0">
                <a:solidFill>
                  <a:srgbClr val="000000"/>
                </a:solidFill>
              </a:rPr>
              <a:t>доцент каф. «ЦТиПЭ» Воронов </a:t>
            </a:r>
            <a:r>
              <a:rPr lang="ru-RU" sz="1600" dirty="0">
                <a:solidFill>
                  <a:srgbClr val="000000"/>
                </a:solidFill>
              </a:rPr>
              <a:t>Александр Сергеевич</a:t>
            </a:r>
          </a:p>
          <a:p>
            <a:endParaRPr lang="ru-RU" sz="1600" dirty="0">
              <a:solidFill>
                <a:srgbClr val="000000"/>
              </a:solidFill>
            </a:endParaRPr>
          </a:p>
          <a:p>
            <a:r>
              <a:rPr lang="ru-RU" dirty="0">
                <a:solidFill>
                  <a:srgbClr val="000000"/>
                </a:solidFill>
              </a:rPr>
              <a:t>Донской Государственный Технический Университет</a:t>
            </a:r>
          </a:p>
          <a:p>
            <a:r>
              <a:rPr lang="ru-RU" sz="1600" dirty="0">
                <a:solidFill>
                  <a:srgbClr val="000000"/>
                </a:solidFill>
              </a:rPr>
              <a:t>Кафедра Цифровые технологии и платформы в электроэнергетике</a:t>
            </a:r>
            <a:endParaRPr lang="ru-RU" dirty="0"/>
          </a:p>
        </p:txBody>
      </p:sp>
      <p:grpSp>
        <p:nvGrpSpPr>
          <p:cNvPr id="10" name="Группа 9">
            <a:extLst>
              <a:ext uri="{FF2B5EF4-FFF2-40B4-BE49-F238E27FC236}">
                <a16:creationId xmlns:a16="http://schemas.microsoft.com/office/drawing/2014/main" xmlns="" id="{EA8ADC16-430E-4649-8756-0F785E9CA613}"/>
              </a:ext>
            </a:extLst>
          </p:cNvPr>
          <p:cNvGrpSpPr/>
          <p:nvPr/>
        </p:nvGrpSpPr>
        <p:grpSpPr>
          <a:xfrm>
            <a:off x="11030918" y="76052"/>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10ADA887-E060-4405-B5B9-86572CDA79BC}"/>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37E44C81-A25C-44CF-847A-E1CDD4630B1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5D06B1A8-09D8-4357-B79A-8D2CA9C85FF5}"/>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spTree>
    <p:extLst>
      <p:ext uri="{BB962C8B-B14F-4D97-AF65-F5344CB8AC3E}">
        <p14:creationId xmlns:p14="http://schemas.microsoft.com/office/powerpoint/2010/main" val="5590717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Рисунок 8">
            <a:extLst>
              <a:ext uri="{FF2B5EF4-FFF2-40B4-BE49-F238E27FC236}">
                <a16:creationId xmlns:a16="http://schemas.microsoft.com/office/drawing/2014/main" xmlns="" id="{59B316B2-BCDF-4F3C-921E-80657D679298}"/>
              </a:ext>
            </a:extLst>
          </p:cNvPr>
          <p:cNvPicPr>
            <a:picLocks noChangeAspect="1"/>
          </p:cNvPicPr>
          <p:nvPr/>
        </p:nvPicPr>
        <p:blipFill>
          <a:blip r:embed="rId2" cstate="print">
            <a:lum bright="70000" contrast="-70000"/>
            <a:extLst>
              <a:ext uri="{BEBA8EAE-BF5A-486C-A8C5-ECC9F3942E4B}">
                <a14:imgProps xmlns:a14="http://schemas.microsoft.com/office/drawing/2010/main">
                  <a14:imgLayer r:embed="rId3">
                    <a14:imgEffect>
                      <a14:artisticMarker/>
                    </a14:imgEffect>
                  </a14:imgLayer>
                </a14:imgProps>
              </a:ext>
              <a:ext uri="{28A0092B-C50C-407E-A947-70E740481C1C}">
                <a14:useLocalDpi xmlns:a14="http://schemas.microsoft.com/office/drawing/2010/main" val="0"/>
              </a:ext>
            </a:extLst>
          </a:blip>
          <a:stretch>
            <a:fillRect/>
          </a:stretch>
        </p:blipFill>
        <p:spPr>
          <a:xfrm>
            <a:off x="0" y="-6393"/>
            <a:ext cx="12192000" cy="6858000"/>
          </a:xfrm>
          <a:prstGeom prst="rect">
            <a:avLst/>
          </a:prstGeom>
          <a:ln>
            <a:noFill/>
          </a:ln>
          <a:effectLst>
            <a:outerShdw blurRad="292100" dist="139700" dir="2700000" algn="tl" rotWithShape="0">
              <a:srgbClr val="333333">
                <a:alpha val="65000"/>
              </a:srgbClr>
            </a:outerShdw>
          </a:effectLst>
        </p:spPr>
      </p:pic>
      <p:grpSp>
        <p:nvGrpSpPr>
          <p:cNvPr id="2" name="Группа 9">
            <a:extLst>
              <a:ext uri="{FF2B5EF4-FFF2-40B4-BE49-F238E27FC236}">
                <a16:creationId xmlns:a16="http://schemas.microsoft.com/office/drawing/2014/main" xmlns="" id="{974C64B5-DA26-4CC5-BFAC-7954573A3BA6}"/>
              </a:ext>
            </a:extLst>
          </p:cNvPr>
          <p:cNvGrpSpPr/>
          <p:nvPr/>
        </p:nvGrpSpPr>
        <p:grpSpPr>
          <a:xfrm>
            <a:off x="10981490" y="51338"/>
            <a:ext cx="1210734" cy="1380301"/>
            <a:chOff x="11043830" y="-6393"/>
            <a:chExt cx="1210734" cy="1380301"/>
          </a:xfrm>
        </p:grpSpPr>
        <p:sp>
          <p:nvSpPr>
            <p:cNvPr id="11" name="Прямоугольник с двумя скругленными соседними углами 3">
              <a:extLst>
                <a:ext uri="{FF2B5EF4-FFF2-40B4-BE49-F238E27FC236}">
                  <a16:creationId xmlns:a16="http://schemas.microsoft.com/office/drawing/2014/main" xmlns="" id="{E078EAAB-8CAF-4C95-A6E1-63E46EDE69B8}"/>
                </a:ext>
              </a:extLst>
            </p:cNvPr>
            <p:cNvSpPr/>
            <p:nvPr/>
          </p:nvSpPr>
          <p:spPr>
            <a:xfrm>
              <a:off x="11105305" y="-6393"/>
              <a:ext cx="1086695" cy="1377086"/>
            </a:xfrm>
            <a:prstGeom prst="round2SameRect">
              <a:avLst>
                <a:gd name="adj1" fmla="val 0"/>
                <a:gd name="adj2" fmla="val 12347"/>
              </a:avLst>
            </a:prstGeom>
            <a:solidFill>
              <a:srgbClr val="0079B2"/>
            </a:solidFill>
            <a:ln>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1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ru-RU" sz="2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a:p>
              <a:pPr algn="ctr"/>
              <a:endParaRPr lang="en-US" sz="800" b="1" dirty="0">
                <a:ln w="22225">
                  <a:noFill/>
                  <a:prstDash val="solid"/>
                </a:ln>
                <a:solidFill>
                  <a:srgbClr val="FFFFFF"/>
                </a:solidFill>
                <a:latin typeface="Times New Roman" panose="02020603050405020304" pitchFamily="18" charset="0"/>
                <a:ea typeface="Arial Unicode MS" panose="020B0604020202020204" pitchFamily="34" charset="-128"/>
                <a:cs typeface="Times New Roman" panose="02020603050405020304" pitchFamily="18" charset="0"/>
              </a:endParaRPr>
            </a:p>
          </p:txBody>
        </p:sp>
        <p:pic>
          <p:nvPicPr>
            <p:cNvPr id="12" name="Рисунок 11">
              <a:extLst>
                <a:ext uri="{FF2B5EF4-FFF2-40B4-BE49-F238E27FC236}">
                  <a16:creationId xmlns:a16="http://schemas.microsoft.com/office/drawing/2014/main" xmlns="" id="{1AF4D4AC-D88B-4E14-95B1-50616760376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1262888" y="8021"/>
              <a:ext cx="777598" cy="839452"/>
            </a:xfrm>
            <a:prstGeom prst="rect">
              <a:avLst/>
            </a:prstGeom>
          </p:spPr>
        </p:pic>
        <p:sp>
          <p:nvSpPr>
            <p:cNvPr id="13" name="Прямоугольник 12">
              <a:extLst>
                <a:ext uri="{FF2B5EF4-FFF2-40B4-BE49-F238E27FC236}">
                  <a16:creationId xmlns:a16="http://schemas.microsoft.com/office/drawing/2014/main" xmlns="" id="{432FC07A-6FA4-4E89-B471-9D67373CD748}"/>
                </a:ext>
              </a:extLst>
            </p:cNvPr>
            <p:cNvSpPr/>
            <p:nvPr/>
          </p:nvSpPr>
          <p:spPr>
            <a:xfrm>
              <a:off x="11043830" y="850688"/>
              <a:ext cx="1210734" cy="523220"/>
            </a:xfrm>
            <a:prstGeom prst="rect">
              <a:avLst/>
            </a:prstGeom>
          </p:spPr>
          <p:txBody>
            <a:bodyPr wrap="square">
              <a:spAutoFit/>
            </a:bodyPr>
            <a:lstStyle/>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ДОНСКОЙ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ГОСУДАРСТВЕННЫЙ</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 ТЕХНИЧЕСКИЙ </a:t>
              </a:r>
            </a:p>
            <a:p>
              <a:pPr algn="ctr"/>
              <a:r>
                <a:rPr lang="ru-RU" sz="700" b="1" dirty="0">
                  <a:ln w="22225">
                    <a:noFill/>
                    <a:prstDash val="solid"/>
                  </a:ln>
                  <a:solidFill>
                    <a:schemeClr val="bg1"/>
                  </a:solidFill>
                  <a:latin typeface="Book Antiqua" panose="02040602050305030304" pitchFamily="18" charset="0"/>
                  <a:ea typeface="Arial Unicode MS" panose="020B0604020202020204" pitchFamily="34" charset="-128"/>
                  <a:cs typeface="Arial Unicode MS" panose="020B0604020202020204" pitchFamily="34" charset="-128"/>
                </a:rPr>
                <a:t>УНИВЕРСИТЕТ</a:t>
              </a:r>
            </a:p>
          </p:txBody>
        </p:sp>
      </p:grpSp>
      <p:pic>
        <p:nvPicPr>
          <p:cNvPr id="7" name="Рисунок 6"/>
          <p:cNvPicPr/>
          <p:nvPr/>
        </p:nvPicPr>
        <p:blipFill>
          <a:blip r:embed="rId5"/>
          <a:srcRect/>
          <a:stretch>
            <a:fillRect/>
          </a:stretch>
        </p:blipFill>
        <p:spPr bwMode="auto">
          <a:xfrm>
            <a:off x="2026507" y="1210961"/>
            <a:ext cx="8106033" cy="5140411"/>
          </a:xfrm>
          <a:prstGeom prst="rect">
            <a:avLst/>
          </a:prstGeom>
          <a:noFill/>
          <a:ln w="9525">
            <a:noFill/>
            <a:miter lim="800000"/>
            <a:headEnd/>
            <a:tailEnd/>
          </a:ln>
        </p:spPr>
      </p:pic>
      <p:sp>
        <p:nvSpPr>
          <p:cNvPr id="8" name="Прямоугольник 7"/>
          <p:cNvSpPr/>
          <p:nvPr/>
        </p:nvSpPr>
        <p:spPr>
          <a:xfrm>
            <a:off x="3706427" y="501134"/>
            <a:ext cx="4532010" cy="369332"/>
          </a:xfrm>
          <a:prstGeom prst="rect">
            <a:avLst/>
          </a:prstGeom>
        </p:spPr>
        <p:txBody>
          <a:bodyPr wrap="none">
            <a:spAutoFit/>
          </a:bodyPr>
          <a:lstStyle/>
          <a:p>
            <a:r>
              <a:rPr lang="ru-RU" dirty="0" smtClean="0"/>
              <a:t>традиционная структура подстанции</a:t>
            </a:r>
            <a:endParaRPr lang="ru-RU" dirty="0"/>
          </a:p>
        </p:txBody>
      </p:sp>
    </p:spTree>
    <p:extLst>
      <p:ext uri="{BB962C8B-B14F-4D97-AF65-F5344CB8AC3E}">
        <p14:creationId xmlns:p14="http://schemas.microsoft.com/office/powerpoint/2010/main" val="3965101206"/>
      </p:ext>
    </p:extLst>
  </p:cSld>
  <p:clrMapOvr>
    <a:masterClrMapping/>
  </p:clrMapOvr>
</p:sld>
</file>

<file path=ppt/theme/theme1.xml><?xml version="1.0" encoding="utf-8"?>
<a:theme xmlns:a="http://schemas.openxmlformats.org/drawingml/2006/main" name="Легкий дым">
  <a:themeElements>
    <a:clrScheme name="Wisp">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Wisp">
      <a:maj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xmlns=""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1067</TotalTime>
  <Words>6240</Words>
  <Application>Microsoft Office PowerPoint</Application>
  <PresentationFormat>Произвольный</PresentationFormat>
  <Paragraphs>1122</Paragraphs>
  <Slides>89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89</vt:i4>
      </vt:variant>
    </vt:vector>
  </HeadingPairs>
  <TitlesOfParts>
    <vt:vector size="90" baseType="lpstr">
      <vt:lpstr>Легкий дым</vt:lpstr>
      <vt:lpstr>«Основы современной энергетики»</vt:lpstr>
      <vt:lpstr>Тема 1.  Становление и развитие энергетики</vt:lpstr>
      <vt:lpstr>Тема 1.  Становление и развитие энергетики  - История развития Российской энергетики - Реформа Российской энергетики </vt:lpstr>
      <vt:lpstr>Тема 2.  Цифровизация энергетической отрасли России -Цифровое высоковольтное оборудование -Цифровое вторичное оборудование трансформаторных подстанций </vt:lpstr>
      <vt:lpstr>Презентация PowerPoint</vt:lpstr>
      <vt:lpstr>Цифровые подстанции </vt:lpstr>
      <vt:lpstr>Тема 3. Вторичные цепи и устройства ЦПС</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Контроллер присоединений</vt:lpstr>
      <vt:lpstr>РЕТОМ 61850</vt:lpstr>
      <vt:lpstr>АИИСКУЭ</vt:lpstr>
      <vt:lpstr>Программное обеспечение на АРМ</vt:lpstr>
      <vt:lpstr>Спасибо за внимание!</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Тренажер цифровой подстанции 110/35/10 кВ</dc:title>
  <dc:creator>Красная Калина</dc:creator>
  <cp:lastModifiedBy>Asus</cp:lastModifiedBy>
  <cp:revision>110</cp:revision>
  <dcterms:created xsi:type="dcterms:W3CDTF">2021-10-05T17:39:56Z</dcterms:created>
  <dcterms:modified xsi:type="dcterms:W3CDTF">2023-11-30T15:25:41Z</dcterms:modified>
</cp:coreProperties>
</file>